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58" r:id="rId4"/>
    <p:sldId id="274" r:id="rId5"/>
    <p:sldId id="275" r:id="rId6"/>
    <p:sldId id="276" r:id="rId7"/>
    <p:sldId id="277" r:id="rId8"/>
    <p:sldId id="263" r:id="rId9"/>
    <p:sldId id="264" r:id="rId10"/>
    <p:sldId id="266" r:id="rId11"/>
    <p:sldId id="267" r:id="rId12"/>
    <p:sldId id="268" r:id="rId13"/>
    <p:sldId id="272" r:id="rId14"/>
    <p:sldId id="271" r:id="rId15"/>
    <p:sldId id="270" r:id="rId16"/>
    <p:sldId id="265" r:id="rId1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2" autoAdjust="0"/>
    <p:restoredTop sz="94660"/>
  </p:normalViewPr>
  <p:slideViewPr>
    <p:cSldViewPr snapToGrid="0">
      <p:cViewPr varScale="1">
        <p:scale>
          <a:sx n="83" d="100"/>
          <a:sy n="83" d="100"/>
        </p:scale>
        <p:origin x="71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2890704E-B35F-4ADD-9FB1-BFDBFE1C76D5}" type="datetimeFigureOut">
              <a:rPr lang="pl-PL" smtClean="0"/>
              <a:t>01.05.2022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2A9575C-0E4D-4317-A217-44CCB820ED99}" type="slidenum">
              <a:rPr lang="pl-PL" smtClean="0"/>
              <a:t>‹#›</a:t>
            </a:fld>
            <a:endParaRPr lang="pl-PL"/>
          </a:p>
        </p:txBody>
      </p:sp>
    </p:spTree>
    <p:extLst>
      <p:ext uri="{BB962C8B-B14F-4D97-AF65-F5344CB8AC3E}">
        <p14:creationId xmlns:p14="http://schemas.microsoft.com/office/powerpoint/2010/main" val="1719732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890704E-B35F-4ADD-9FB1-BFDBFE1C76D5}" type="datetimeFigureOut">
              <a:rPr lang="pl-PL" smtClean="0"/>
              <a:t>01.05.2022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2A9575C-0E4D-4317-A217-44CCB820ED99}" type="slidenum">
              <a:rPr lang="pl-PL" smtClean="0"/>
              <a:t>‹#›</a:t>
            </a:fld>
            <a:endParaRPr lang="pl-PL"/>
          </a:p>
        </p:txBody>
      </p:sp>
    </p:spTree>
    <p:extLst>
      <p:ext uri="{BB962C8B-B14F-4D97-AF65-F5344CB8AC3E}">
        <p14:creationId xmlns:p14="http://schemas.microsoft.com/office/powerpoint/2010/main" val="4109744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890704E-B35F-4ADD-9FB1-BFDBFE1C76D5}" type="datetimeFigureOut">
              <a:rPr lang="pl-PL" smtClean="0"/>
              <a:t>01.05.2022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2A9575C-0E4D-4317-A217-44CCB820ED99}" type="slidenum">
              <a:rPr lang="pl-PL" smtClean="0"/>
              <a:t>‹#›</a:t>
            </a:fld>
            <a:endParaRPr lang="pl-P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81835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890704E-B35F-4ADD-9FB1-BFDBFE1C76D5}" type="datetimeFigureOut">
              <a:rPr lang="pl-PL" smtClean="0"/>
              <a:t>01.05.2022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2A9575C-0E4D-4317-A217-44CCB820ED99}" type="slidenum">
              <a:rPr lang="pl-PL" smtClean="0"/>
              <a:t>‹#›</a:t>
            </a:fld>
            <a:endParaRPr lang="pl-PL"/>
          </a:p>
        </p:txBody>
      </p:sp>
    </p:spTree>
    <p:extLst>
      <p:ext uri="{BB962C8B-B14F-4D97-AF65-F5344CB8AC3E}">
        <p14:creationId xmlns:p14="http://schemas.microsoft.com/office/powerpoint/2010/main" val="2624451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890704E-B35F-4ADD-9FB1-BFDBFE1C76D5}" type="datetimeFigureOut">
              <a:rPr lang="pl-PL" smtClean="0"/>
              <a:t>01.05.2022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2A9575C-0E4D-4317-A217-44CCB820ED99}" type="slidenum">
              <a:rPr lang="pl-PL" smtClean="0"/>
              <a:t>‹#›</a:t>
            </a:fld>
            <a:endParaRPr lang="pl-P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18668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890704E-B35F-4ADD-9FB1-BFDBFE1C76D5}" type="datetimeFigureOut">
              <a:rPr lang="pl-PL" smtClean="0"/>
              <a:t>01.05.2022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2A9575C-0E4D-4317-A217-44CCB820ED99}" type="slidenum">
              <a:rPr lang="pl-PL" smtClean="0"/>
              <a:t>‹#›</a:t>
            </a:fld>
            <a:endParaRPr lang="pl-PL"/>
          </a:p>
        </p:txBody>
      </p:sp>
    </p:spTree>
    <p:extLst>
      <p:ext uri="{BB962C8B-B14F-4D97-AF65-F5344CB8AC3E}">
        <p14:creationId xmlns:p14="http://schemas.microsoft.com/office/powerpoint/2010/main" val="3086934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890704E-B35F-4ADD-9FB1-BFDBFE1C76D5}" type="datetimeFigureOut">
              <a:rPr lang="pl-PL" smtClean="0"/>
              <a:t>01.05.2022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2A9575C-0E4D-4317-A217-44CCB820ED99}" type="slidenum">
              <a:rPr lang="pl-PL" smtClean="0"/>
              <a:t>‹#›</a:t>
            </a:fld>
            <a:endParaRPr lang="pl-PL"/>
          </a:p>
        </p:txBody>
      </p:sp>
    </p:spTree>
    <p:extLst>
      <p:ext uri="{BB962C8B-B14F-4D97-AF65-F5344CB8AC3E}">
        <p14:creationId xmlns:p14="http://schemas.microsoft.com/office/powerpoint/2010/main" val="3313876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890704E-B35F-4ADD-9FB1-BFDBFE1C76D5}" type="datetimeFigureOut">
              <a:rPr lang="pl-PL" smtClean="0"/>
              <a:t>01.05.2022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2A9575C-0E4D-4317-A217-44CCB820ED99}" type="slidenum">
              <a:rPr lang="pl-PL" smtClean="0"/>
              <a:t>‹#›</a:t>
            </a:fld>
            <a:endParaRPr lang="pl-PL"/>
          </a:p>
        </p:txBody>
      </p:sp>
    </p:spTree>
    <p:extLst>
      <p:ext uri="{BB962C8B-B14F-4D97-AF65-F5344CB8AC3E}">
        <p14:creationId xmlns:p14="http://schemas.microsoft.com/office/powerpoint/2010/main" val="4002902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890704E-B35F-4ADD-9FB1-BFDBFE1C76D5}" type="datetimeFigureOut">
              <a:rPr lang="pl-PL" smtClean="0"/>
              <a:t>01.05.2022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2A9575C-0E4D-4317-A217-44CCB820ED99}" type="slidenum">
              <a:rPr lang="pl-PL" smtClean="0"/>
              <a:t>‹#›</a:t>
            </a:fld>
            <a:endParaRPr lang="pl-PL"/>
          </a:p>
        </p:txBody>
      </p:sp>
    </p:spTree>
    <p:extLst>
      <p:ext uri="{BB962C8B-B14F-4D97-AF65-F5344CB8AC3E}">
        <p14:creationId xmlns:p14="http://schemas.microsoft.com/office/powerpoint/2010/main" val="3200716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890704E-B35F-4ADD-9FB1-BFDBFE1C76D5}" type="datetimeFigureOut">
              <a:rPr lang="pl-PL" smtClean="0"/>
              <a:t>01.05.2022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2A9575C-0E4D-4317-A217-44CCB820ED99}" type="slidenum">
              <a:rPr lang="pl-PL" smtClean="0"/>
              <a:t>‹#›</a:t>
            </a:fld>
            <a:endParaRPr lang="pl-PL"/>
          </a:p>
        </p:txBody>
      </p:sp>
    </p:spTree>
    <p:extLst>
      <p:ext uri="{BB962C8B-B14F-4D97-AF65-F5344CB8AC3E}">
        <p14:creationId xmlns:p14="http://schemas.microsoft.com/office/powerpoint/2010/main" val="1914564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2890704E-B35F-4ADD-9FB1-BFDBFE1C76D5}" type="datetimeFigureOut">
              <a:rPr lang="pl-PL" smtClean="0"/>
              <a:t>01.05.2022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2A9575C-0E4D-4317-A217-44CCB820ED99}" type="slidenum">
              <a:rPr lang="pl-PL" smtClean="0"/>
              <a:t>‹#›</a:t>
            </a:fld>
            <a:endParaRPr lang="pl-PL"/>
          </a:p>
        </p:txBody>
      </p:sp>
    </p:spTree>
    <p:extLst>
      <p:ext uri="{BB962C8B-B14F-4D97-AF65-F5344CB8AC3E}">
        <p14:creationId xmlns:p14="http://schemas.microsoft.com/office/powerpoint/2010/main" val="2891759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2890704E-B35F-4ADD-9FB1-BFDBFE1C76D5}" type="datetimeFigureOut">
              <a:rPr lang="pl-PL" smtClean="0"/>
              <a:t>01.05.2022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F2A9575C-0E4D-4317-A217-44CCB820ED99}" type="slidenum">
              <a:rPr lang="pl-PL" smtClean="0"/>
              <a:t>‹#›</a:t>
            </a:fld>
            <a:endParaRPr lang="pl-PL"/>
          </a:p>
        </p:txBody>
      </p:sp>
    </p:spTree>
    <p:extLst>
      <p:ext uri="{BB962C8B-B14F-4D97-AF65-F5344CB8AC3E}">
        <p14:creationId xmlns:p14="http://schemas.microsoft.com/office/powerpoint/2010/main" val="2745092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2890704E-B35F-4ADD-9FB1-BFDBFE1C76D5}" type="datetimeFigureOut">
              <a:rPr lang="pl-PL" smtClean="0"/>
              <a:t>01.05.2022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2A9575C-0E4D-4317-A217-44CCB820ED99}" type="slidenum">
              <a:rPr lang="pl-PL" smtClean="0"/>
              <a:t>‹#›</a:t>
            </a:fld>
            <a:endParaRPr lang="pl-PL"/>
          </a:p>
        </p:txBody>
      </p:sp>
    </p:spTree>
    <p:extLst>
      <p:ext uri="{BB962C8B-B14F-4D97-AF65-F5344CB8AC3E}">
        <p14:creationId xmlns:p14="http://schemas.microsoft.com/office/powerpoint/2010/main" val="1614818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90704E-B35F-4ADD-9FB1-BFDBFE1C76D5}" type="datetimeFigureOut">
              <a:rPr lang="pl-PL" smtClean="0"/>
              <a:t>01.05.2022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F2A9575C-0E4D-4317-A217-44CCB820ED99}" type="slidenum">
              <a:rPr lang="pl-PL" smtClean="0"/>
              <a:t>‹#›</a:t>
            </a:fld>
            <a:endParaRPr lang="pl-PL"/>
          </a:p>
        </p:txBody>
      </p:sp>
    </p:spTree>
    <p:extLst>
      <p:ext uri="{BB962C8B-B14F-4D97-AF65-F5344CB8AC3E}">
        <p14:creationId xmlns:p14="http://schemas.microsoft.com/office/powerpoint/2010/main" val="234124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890704E-B35F-4ADD-9FB1-BFDBFE1C76D5}" type="datetimeFigureOut">
              <a:rPr lang="pl-PL" smtClean="0"/>
              <a:t>01.05.2022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2A9575C-0E4D-4317-A217-44CCB820ED99}" type="slidenum">
              <a:rPr lang="pl-PL" smtClean="0"/>
              <a:t>‹#›</a:t>
            </a:fld>
            <a:endParaRPr lang="pl-PL"/>
          </a:p>
        </p:txBody>
      </p:sp>
    </p:spTree>
    <p:extLst>
      <p:ext uri="{BB962C8B-B14F-4D97-AF65-F5344CB8AC3E}">
        <p14:creationId xmlns:p14="http://schemas.microsoft.com/office/powerpoint/2010/main" val="2880991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890704E-B35F-4ADD-9FB1-BFDBFE1C76D5}" type="datetimeFigureOut">
              <a:rPr lang="pl-PL" smtClean="0"/>
              <a:t>01.05.2022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2A9575C-0E4D-4317-A217-44CCB820ED99}" type="slidenum">
              <a:rPr lang="pl-PL" smtClean="0"/>
              <a:t>‹#›</a:t>
            </a:fld>
            <a:endParaRPr lang="pl-PL"/>
          </a:p>
        </p:txBody>
      </p:sp>
    </p:spTree>
    <p:extLst>
      <p:ext uri="{BB962C8B-B14F-4D97-AF65-F5344CB8AC3E}">
        <p14:creationId xmlns:p14="http://schemas.microsoft.com/office/powerpoint/2010/main" val="331508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90704E-B35F-4ADD-9FB1-BFDBFE1C76D5}" type="datetimeFigureOut">
              <a:rPr lang="pl-PL" smtClean="0"/>
              <a:t>01.05.2022</a:t>
            </a:fld>
            <a:endParaRPr lang="pl-P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2A9575C-0E4D-4317-A217-44CCB820ED99}" type="slidenum">
              <a:rPr lang="pl-PL" smtClean="0"/>
              <a:t>‹#›</a:t>
            </a:fld>
            <a:endParaRPr lang="pl-PL"/>
          </a:p>
        </p:txBody>
      </p:sp>
    </p:spTree>
    <p:extLst>
      <p:ext uri="{BB962C8B-B14F-4D97-AF65-F5344CB8AC3E}">
        <p14:creationId xmlns:p14="http://schemas.microsoft.com/office/powerpoint/2010/main" val="19726969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acebook.com/LodzkaSzkolaNW"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facebook.com/zNogamiWchmurach"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59453A2F-566F-4C38-91D4-A686ED59258D}"/>
              </a:ext>
            </a:extLst>
          </p:cNvPr>
          <p:cNvSpPr>
            <a:spLocks noGrp="1"/>
          </p:cNvSpPr>
          <p:nvPr>
            <p:ph type="subTitle" idx="1"/>
          </p:nvPr>
        </p:nvSpPr>
        <p:spPr>
          <a:xfrm>
            <a:off x="4171428" y="1459980"/>
            <a:ext cx="5513033" cy="700085"/>
          </a:xfrm>
        </p:spPr>
        <p:txBody>
          <a:bodyPr>
            <a:noAutofit/>
          </a:bodyPr>
          <a:lstStyle/>
          <a:p>
            <a:pPr algn="ctr">
              <a:lnSpc>
                <a:spcPct val="90000"/>
              </a:lnSpc>
            </a:pPr>
            <a:r>
              <a:rPr lang="pl-PL" sz="3200" b="1" dirty="0">
                <a:solidFill>
                  <a:schemeClr val="accent1"/>
                </a:solidFill>
              </a:rPr>
              <a:t>Warsztaty Nordic Walking</a:t>
            </a:r>
          </a:p>
          <a:p>
            <a:pPr algn="ctr">
              <a:lnSpc>
                <a:spcPct val="90000"/>
              </a:lnSpc>
            </a:pPr>
            <a:endParaRPr lang="pl-PL" sz="3200" b="1" dirty="0"/>
          </a:p>
        </p:txBody>
      </p:sp>
      <p:pic>
        <p:nvPicPr>
          <p:cNvPr id="5" name="Obraz 4">
            <a:extLst>
              <a:ext uri="{FF2B5EF4-FFF2-40B4-BE49-F238E27FC236}">
                <a16:creationId xmlns:a16="http://schemas.microsoft.com/office/drawing/2014/main" id="{ADB634AD-72FA-4AA6-813A-945C87D50426}"/>
              </a:ext>
            </a:extLst>
          </p:cNvPr>
          <p:cNvPicPr>
            <a:picLocks noChangeAspect="1"/>
          </p:cNvPicPr>
          <p:nvPr/>
        </p:nvPicPr>
        <p:blipFill rotWithShape="1">
          <a:blip r:embed="rId2">
            <a:extLst>
              <a:ext uri="{28A0092B-C50C-407E-A947-70E740481C1C}">
                <a14:useLocalDpi xmlns:a14="http://schemas.microsoft.com/office/drawing/2010/main" val="0"/>
              </a:ext>
            </a:extLst>
          </a:blip>
          <a:srcRect r="-3" b="9792"/>
          <a:stretch/>
        </p:blipFill>
        <p:spPr>
          <a:xfrm>
            <a:off x="810892" y="445999"/>
            <a:ext cx="3024261" cy="2728049"/>
          </a:xfrm>
          <a:prstGeom prst="rect">
            <a:avLst/>
          </a:prstGeom>
        </p:spPr>
      </p:pic>
      <p:sp>
        <p:nvSpPr>
          <p:cNvPr id="2" name="pole tekstowe 1">
            <a:extLst>
              <a:ext uri="{FF2B5EF4-FFF2-40B4-BE49-F238E27FC236}">
                <a16:creationId xmlns:a16="http://schemas.microsoft.com/office/drawing/2014/main" id="{F4031872-E305-40B2-B42B-61D8A90F1674}"/>
              </a:ext>
            </a:extLst>
          </p:cNvPr>
          <p:cNvSpPr txBox="1"/>
          <p:nvPr/>
        </p:nvSpPr>
        <p:spPr>
          <a:xfrm>
            <a:off x="2894121" y="3555133"/>
            <a:ext cx="5379868" cy="2585323"/>
          </a:xfrm>
          <a:prstGeom prst="rect">
            <a:avLst/>
          </a:prstGeom>
          <a:noFill/>
        </p:spPr>
        <p:txBody>
          <a:bodyPr wrap="square" rtlCol="0">
            <a:spAutoFit/>
          </a:bodyPr>
          <a:lstStyle/>
          <a:p>
            <a:r>
              <a:rPr lang="pl-PL" dirty="0"/>
              <a:t>Organizator</a:t>
            </a:r>
          </a:p>
          <a:p>
            <a:endParaRPr lang="pl-PL" dirty="0"/>
          </a:p>
          <a:p>
            <a:r>
              <a:rPr lang="pl-PL" dirty="0"/>
              <a:t>Łódzka Szkoła Nordic Walking</a:t>
            </a:r>
          </a:p>
          <a:p>
            <a:r>
              <a:rPr lang="pl-PL" dirty="0">
                <a:hlinkClick r:id="rId3"/>
              </a:rPr>
              <a:t>https://www.facebook.com/LodzkaSzkolaNW</a:t>
            </a:r>
            <a:endParaRPr lang="pl-PL" dirty="0"/>
          </a:p>
          <a:p>
            <a:endParaRPr lang="pl-PL" dirty="0"/>
          </a:p>
          <a:p>
            <a:r>
              <a:rPr lang="pl-PL" dirty="0"/>
              <a:t>Z nogami w chmurach</a:t>
            </a:r>
          </a:p>
          <a:p>
            <a:r>
              <a:rPr lang="pl-PL" dirty="0">
                <a:hlinkClick r:id="rId4"/>
              </a:rPr>
              <a:t>https://www.facebook.com/zNogamiWchmurach</a:t>
            </a:r>
            <a:endParaRPr lang="pl-PL" dirty="0"/>
          </a:p>
          <a:p>
            <a:endParaRPr lang="pl-PL" dirty="0"/>
          </a:p>
          <a:p>
            <a:endParaRPr lang="pl-PL" dirty="0"/>
          </a:p>
        </p:txBody>
      </p:sp>
    </p:spTree>
    <p:extLst>
      <p:ext uri="{BB962C8B-B14F-4D97-AF65-F5344CB8AC3E}">
        <p14:creationId xmlns:p14="http://schemas.microsoft.com/office/powerpoint/2010/main" val="388340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2AFC75-5401-4A9F-801E-7019B787651F}"/>
              </a:ext>
            </a:extLst>
          </p:cNvPr>
          <p:cNvSpPr>
            <a:spLocks noGrp="1"/>
          </p:cNvSpPr>
          <p:nvPr>
            <p:ph type="title"/>
          </p:nvPr>
        </p:nvSpPr>
        <p:spPr/>
        <p:txBody>
          <a:bodyPr/>
          <a:lstStyle/>
          <a:p>
            <a:pPr algn="ctr"/>
            <a:r>
              <a:rPr lang="pl-PL" dirty="0"/>
              <a:t>Rozgrzewka</a:t>
            </a:r>
          </a:p>
        </p:txBody>
      </p:sp>
      <p:sp>
        <p:nvSpPr>
          <p:cNvPr id="3" name="pole tekstowe 2">
            <a:extLst>
              <a:ext uri="{FF2B5EF4-FFF2-40B4-BE49-F238E27FC236}">
                <a16:creationId xmlns:a16="http://schemas.microsoft.com/office/drawing/2014/main" id="{A4D71695-E38F-4E2E-9601-9FB33AFE2BC4}"/>
              </a:ext>
            </a:extLst>
          </p:cNvPr>
          <p:cNvSpPr txBox="1"/>
          <p:nvPr/>
        </p:nvSpPr>
        <p:spPr>
          <a:xfrm>
            <a:off x="532660" y="1620175"/>
            <a:ext cx="8741342" cy="4278094"/>
          </a:xfrm>
          <a:prstGeom prst="rect">
            <a:avLst/>
          </a:prstGeom>
          <a:noFill/>
        </p:spPr>
        <p:txBody>
          <a:bodyPr wrap="square" rtlCol="0">
            <a:spAutoFit/>
          </a:bodyPr>
          <a:lstStyle/>
          <a:p>
            <a:r>
              <a:rPr lang="pl-PL" sz="1600" dirty="0"/>
              <a:t>Rolą rozgrzewki jest przygotowanie organizmu na wzmożony wysiłek fizyczny, a co za tym idzie – zapewnienie bezpieczeństwa. Ten element treningu przyspiesza tętno i krążenie krwi, a także podnosi temperaturę ciała. Już 10-minutowa rozgrzewka jest w stanie podnieść temperaturę ciała o 2-3 stopnie, zwiększając elastyczność mięśni. W rezultacie stają się one odporniejsze na przeciążenia, nadwyrężenia i kontuzje, a szybsze przekazywanie impulsów nerwowych pobudza organizm do działania. </a:t>
            </a:r>
          </a:p>
          <a:p>
            <a:endParaRPr lang="pl-PL" sz="1600" dirty="0"/>
          </a:p>
          <a:p>
            <a:r>
              <a:rPr lang="pl-PL" sz="1600" dirty="0"/>
              <a:t>Z kolei stawom, poprzez zwiększenie temperatury i ciśnienia w ich wnętrzu, pomaga wytwarzać więcej mazi, dzięki czemu stają się one lepiej „naoliwione”, a przez to bardziej ruchliwe. Zmniejsza to ryzyko urazu bądź kontuzji.</a:t>
            </a:r>
          </a:p>
          <a:p>
            <a:endParaRPr lang="pl-PL" sz="1600" dirty="0"/>
          </a:p>
          <a:p>
            <a:r>
              <a:rPr lang="pl-PL" sz="1600" dirty="0"/>
              <a:t>Innymi słowy, dobra rozgrzewka przed treningiem to najlepszy sposób, by podnieść efektywność każdego ćwiczenia oraz poprawić ogólną koordynację i skupienie.</a:t>
            </a:r>
          </a:p>
          <a:p>
            <a:pPr algn="ctr"/>
            <a:endParaRPr lang="pl-PL" sz="1600" dirty="0"/>
          </a:p>
          <a:p>
            <a:r>
              <a:rPr lang="pl-PL" sz="1600" dirty="0"/>
              <a:t>Co ważne, szybsza praca układu oddechowo-krążeniowego skutkuje też lepszym transportem tlenu, a to pozwala uniknąć innych dolegliwości, np. </a:t>
            </a:r>
            <a:r>
              <a:rPr lang="en-US" sz="1600" dirty="0"/>
              <a:t>DOMS (delayed onset muscle soreness)</a:t>
            </a:r>
            <a:r>
              <a:rPr lang="pl-PL" sz="1600" dirty="0"/>
              <a:t>, czyli</a:t>
            </a:r>
            <a:r>
              <a:rPr lang="en-US" sz="1600" dirty="0"/>
              <a:t> opóźnion</a:t>
            </a:r>
            <a:r>
              <a:rPr lang="pl-PL" sz="1600" dirty="0"/>
              <a:t>ej</a:t>
            </a:r>
            <a:r>
              <a:rPr lang="en-US" sz="1600" dirty="0"/>
              <a:t> bolesnoś</a:t>
            </a:r>
            <a:r>
              <a:rPr lang="pl-PL" sz="1600" dirty="0"/>
              <a:t>ci</a:t>
            </a:r>
            <a:r>
              <a:rPr lang="en-US" sz="1600" dirty="0"/>
              <a:t> mięśni.</a:t>
            </a:r>
            <a:endParaRPr lang="pl-PL" sz="1600" dirty="0"/>
          </a:p>
        </p:txBody>
      </p:sp>
      <p:pic>
        <p:nvPicPr>
          <p:cNvPr id="4" name="Obraz 3">
            <a:extLst>
              <a:ext uri="{FF2B5EF4-FFF2-40B4-BE49-F238E27FC236}">
                <a16:creationId xmlns:a16="http://schemas.microsoft.com/office/drawing/2014/main" id="{8F410897-1513-4F86-B739-9A4035E186B9}"/>
              </a:ext>
            </a:extLst>
          </p:cNvPr>
          <p:cNvPicPr>
            <a:picLocks noChangeAspect="1"/>
          </p:cNvPicPr>
          <p:nvPr/>
        </p:nvPicPr>
        <p:blipFill rotWithShape="1">
          <a:blip r:embed="rId2">
            <a:extLst>
              <a:ext uri="{28A0092B-C50C-407E-A947-70E740481C1C}">
                <a14:useLocalDpi xmlns:a14="http://schemas.microsoft.com/office/drawing/2010/main" val="0"/>
              </a:ext>
            </a:extLst>
          </a:blip>
          <a:srcRect r="-3" b="9792"/>
          <a:stretch/>
        </p:blipFill>
        <p:spPr>
          <a:xfrm>
            <a:off x="10185752" y="136760"/>
            <a:ext cx="1954494" cy="1763061"/>
          </a:xfrm>
          <a:prstGeom prst="ellipse">
            <a:avLst/>
          </a:prstGeom>
          <a:ln>
            <a:noFill/>
          </a:ln>
          <a:effectLst>
            <a:softEdge rad="112500"/>
          </a:effectLst>
        </p:spPr>
      </p:pic>
    </p:spTree>
    <p:extLst>
      <p:ext uri="{BB962C8B-B14F-4D97-AF65-F5344CB8AC3E}">
        <p14:creationId xmlns:p14="http://schemas.microsoft.com/office/powerpoint/2010/main" val="48613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2C30A5-F117-4277-9F45-1714057E139B}"/>
              </a:ext>
            </a:extLst>
          </p:cNvPr>
          <p:cNvSpPr>
            <a:spLocks noGrp="1"/>
          </p:cNvSpPr>
          <p:nvPr>
            <p:ph type="ctrTitle"/>
          </p:nvPr>
        </p:nvSpPr>
        <p:spPr>
          <a:xfrm>
            <a:off x="1400534" y="-542852"/>
            <a:ext cx="7766936" cy="1646302"/>
          </a:xfrm>
        </p:spPr>
        <p:txBody>
          <a:bodyPr/>
          <a:lstStyle/>
          <a:p>
            <a:pPr algn="ctr"/>
            <a:r>
              <a:rPr lang="pl-PL" sz="4000" dirty="0"/>
              <a:t>Trening właściwy (część główna)</a:t>
            </a:r>
          </a:p>
        </p:txBody>
      </p:sp>
      <p:sp>
        <p:nvSpPr>
          <p:cNvPr id="3" name="Podtytuł 2">
            <a:extLst>
              <a:ext uri="{FF2B5EF4-FFF2-40B4-BE49-F238E27FC236}">
                <a16:creationId xmlns:a16="http://schemas.microsoft.com/office/drawing/2014/main" id="{C3F77FBD-B375-4F3C-9ACF-8A88650AF3C8}"/>
              </a:ext>
            </a:extLst>
          </p:cNvPr>
          <p:cNvSpPr>
            <a:spLocks noGrp="1"/>
          </p:cNvSpPr>
          <p:nvPr>
            <p:ph type="subTitle" idx="1"/>
          </p:nvPr>
        </p:nvSpPr>
        <p:spPr>
          <a:xfrm>
            <a:off x="787976" y="2435097"/>
            <a:ext cx="7766936" cy="3521820"/>
          </a:xfrm>
        </p:spPr>
        <p:txBody>
          <a:bodyPr>
            <a:normAutofit/>
          </a:bodyPr>
          <a:lstStyle/>
          <a:p>
            <a:pPr algn="l"/>
            <a:r>
              <a:rPr lang="pl-PL" dirty="0">
                <a:solidFill>
                  <a:schemeClr val="tx1"/>
                </a:solidFill>
              </a:rPr>
              <a:t>Jest to środkowy i najdłuższy etap treningu.</a:t>
            </a:r>
          </a:p>
          <a:p>
            <a:pPr algn="l"/>
            <a:r>
              <a:rPr lang="pl-PL" dirty="0">
                <a:solidFill>
                  <a:schemeClr val="tx1"/>
                </a:solidFill>
              </a:rPr>
              <a:t>Składają się na niego:</a:t>
            </a:r>
          </a:p>
          <a:p>
            <a:pPr marL="285750" indent="-285750" algn="l">
              <a:buFontTx/>
              <a:buChar char="-"/>
            </a:pPr>
            <a:r>
              <a:rPr lang="pl-PL" dirty="0">
                <a:solidFill>
                  <a:schemeClr val="tx1"/>
                </a:solidFill>
              </a:rPr>
              <a:t>ćwiczenia siłowe, </a:t>
            </a:r>
          </a:p>
          <a:p>
            <a:pPr marL="285750" indent="-285750" algn="l">
              <a:buFontTx/>
              <a:buChar char="-"/>
            </a:pPr>
            <a:r>
              <a:rPr lang="pl-PL" dirty="0">
                <a:solidFill>
                  <a:schemeClr val="tx1"/>
                </a:solidFill>
              </a:rPr>
              <a:t>ćwiczenia nauczające (techniczne), </a:t>
            </a:r>
          </a:p>
          <a:p>
            <a:pPr marL="285750" indent="-285750" algn="l">
              <a:buFontTx/>
              <a:buChar char="-"/>
            </a:pPr>
            <a:r>
              <a:rPr lang="pl-PL" dirty="0">
                <a:solidFill>
                  <a:schemeClr val="tx1"/>
                </a:solidFill>
              </a:rPr>
              <a:t>ćwiczenia integracyjne, </a:t>
            </a:r>
          </a:p>
          <a:p>
            <a:pPr marL="285750" indent="-285750" algn="l">
              <a:buFontTx/>
              <a:buChar char="-"/>
            </a:pPr>
            <a:r>
              <a:rPr lang="pl-PL" dirty="0">
                <a:solidFill>
                  <a:schemeClr val="tx1"/>
                </a:solidFill>
              </a:rPr>
              <a:t>marsz.</a:t>
            </a:r>
          </a:p>
          <a:p>
            <a:pPr marL="285750" indent="-285750" algn="l">
              <a:buFontTx/>
              <a:buChar char="-"/>
            </a:pPr>
            <a:endParaRPr lang="pl-PL" dirty="0"/>
          </a:p>
          <a:p>
            <a:pPr algn="l"/>
            <a:endParaRPr lang="pl-PL" dirty="0"/>
          </a:p>
        </p:txBody>
      </p:sp>
      <p:pic>
        <p:nvPicPr>
          <p:cNvPr id="7" name="Obraz 6" descr="Obraz zawierający trawa, drzewo, zewnętrzne, osoba&#10;&#10;Opis wygenerowany automatycznie">
            <a:extLst>
              <a:ext uri="{FF2B5EF4-FFF2-40B4-BE49-F238E27FC236}">
                <a16:creationId xmlns:a16="http://schemas.microsoft.com/office/drawing/2014/main" id="{1C30C7C3-6128-479D-BEE1-72A7271BB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3469" y="1627228"/>
            <a:ext cx="3194001" cy="4258668"/>
          </a:xfrm>
          <a:prstGeom prst="rect">
            <a:avLst/>
          </a:prstGeom>
        </p:spPr>
      </p:pic>
      <p:pic>
        <p:nvPicPr>
          <p:cNvPr id="5" name="Obraz 4">
            <a:extLst>
              <a:ext uri="{FF2B5EF4-FFF2-40B4-BE49-F238E27FC236}">
                <a16:creationId xmlns:a16="http://schemas.microsoft.com/office/drawing/2014/main" id="{C39B9830-B74B-40D4-864D-BA0D2C3C6145}"/>
              </a:ext>
            </a:extLst>
          </p:cNvPr>
          <p:cNvPicPr>
            <a:picLocks noChangeAspect="1"/>
          </p:cNvPicPr>
          <p:nvPr/>
        </p:nvPicPr>
        <p:blipFill rotWithShape="1">
          <a:blip r:embed="rId3">
            <a:extLst>
              <a:ext uri="{28A0092B-C50C-407E-A947-70E740481C1C}">
                <a14:useLocalDpi xmlns:a14="http://schemas.microsoft.com/office/drawing/2010/main" val="0"/>
              </a:ext>
            </a:extLst>
          </a:blip>
          <a:srcRect r="-3" b="9792"/>
          <a:stretch/>
        </p:blipFill>
        <p:spPr>
          <a:xfrm>
            <a:off x="10185752" y="136760"/>
            <a:ext cx="1954494" cy="1763061"/>
          </a:xfrm>
          <a:prstGeom prst="ellipse">
            <a:avLst/>
          </a:prstGeom>
          <a:ln>
            <a:noFill/>
          </a:ln>
          <a:effectLst>
            <a:softEdge rad="112500"/>
          </a:effectLst>
        </p:spPr>
      </p:pic>
    </p:spTree>
    <p:extLst>
      <p:ext uri="{BB962C8B-B14F-4D97-AF65-F5344CB8AC3E}">
        <p14:creationId xmlns:p14="http://schemas.microsoft.com/office/powerpoint/2010/main" val="2186900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1BC0D49-8FA6-4AA6-BA76-DE78D0CF2752}"/>
              </a:ext>
            </a:extLst>
          </p:cNvPr>
          <p:cNvSpPr>
            <a:spLocks noGrp="1"/>
          </p:cNvSpPr>
          <p:nvPr>
            <p:ph type="ctrTitle"/>
          </p:nvPr>
        </p:nvSpPr>
        <p:spPr>
          <a:xfrm>
            <a:off x="1294003" y="-551731"/>
            <a:ext cx="7766936" cy="1646302"/>
          </a:xfrm>
        </p:spPr>
        <p:txBody>
          <a:bodyPr/>
          <a:lstStyle/>
          <a:p>
            <a:pPr algn="ctr"/>
            <a:r>
              <a:rPr lang="pl-PL" dirty="0"/>
              <a:t>Rozciąganie</a:t>
            </a:r>
          </a:p>
        </p:txBody>
      </p:sp>
      <p:sp>
        <p:nvSpPr>
          <p:cNvPr id="3" name="Podtytuł 2">
            <a:extLst>
              <a:ext uri="{FF2B5EF4-FFF2-40B4-BE49-F238E27FC236}">
                <a16:creationId xmlns:a16="http://schemas.microsoft.com/office/drawing/2014/main" id="{9D172B71-F809-4823-AAC2-F1313A39B116}"/>
              </a:ext>
            </a:extLst>
          </p:cNvPr>
          <p:cNvSpPr>
            <a:spLocks noGrp="1"/>
          </p:cNvSpPr>
          <p:nvPr>
            <p:ph type="subTitle" idx="1"/>
          </p:nvPr>
        </p:nvSpPr>
        <p:spPr>
          <a:xfrm>
            <a:off x="852256" y="1198844"/>
            <a:ext cx="8208683" cy="5530788"/>
          </a:xfrm>
        </p:spPr>
        <p:txBody>
          <a:bodyPr>
            <a:normAutofit fontScale="85000" lnSpcReduction="20000"/>
          </a:bodyPr>
          <a:lstStyle/>
          <a:p>
            <a:pPr algn="l"/>
            <a:r>
              <a:rPr lang="pl-PL" b="0" i="0" dirty="0">
                <a:solidFill>
                  <a:srgbClr val="171717"/>
                </a:solidFill>
                <a:effectLst/>
              </a:rPr>
              <a:t>Czy rozciąganie jest potrzebne?</a:t>
            </a:r>
          </a:p>
          <a:p>
            <a:pPr algn="l"/>
            <a:r>
              <a:rPr lang="pl-PL" dirty="0">
                <a:solidFill>
                  <a:srgbClr val="171717"/>
                </a:solidFill>
              </a:rPr>
              <a:t>Zdecydowanie TAK!!!</a:t>
            </a:r>
          </a:p>
          <a:p>
            <a:pPr algn="l" fontAlgn="base"/>
            <a:r>
              <a:rPr lang="pl-PL" b="0" i="0" dirty="0">
                <a:solidFill>
                  <a:srgbClr val="171717"/>
                </a:solidFill>
                <a:effectLst/>
              </a:rPr>
              <a:t>Brak rozciągania po wysiłku fizycznym, naraża organizm na niepotrzebny ból mięśni, skurcze i zakwasy. Rozciąganie to zestaw ćwiczeń, które mają na celu zwiększenie elastyczności oraz rozluźnienia mięśni. W trakcie treningu mięśnie ulegają skróceniu, a rozciąganie pomaga powrócić im do stanu pierwotnego. Dobrze dobrane ćwiczenia rozciągające łagodzą sztywność mięśnie, powodują, że następnego dnia mięśnie nie bolą i są gotowe do wysiłku.</a:t>
            </a:r>
          </a:p>
          <a:p>
            <a:pPr algn="l" fontAlgn="base"/>
            <a:r>
              <a:rPr lang="pl-PL" b="0" i="0" dirty="0">
                <a:solidFill>
                  <a:srgbClr val="171717"/>
                </a:solidFill>
                <a:effectLst/>
              </a:rPr>
              <a:t>Regularne rozciąganie wpływa korzystnie na sylwetkę, która robi się bardziej otwarta, wyprostowana i sprężysta. Poprawia się ogólna postawa ciała, zwiększa zakres ruchów. Co ważne, rozciąganie skutecznie likwiduje bóle stawów i mięśni. Często ćwiczenia rozciągające wykorzystywane są jako jedna z metod rehabilitacji.</a:t>
            </a:r>
          </a:p>
          <a:p>
            <a:pPr algn="l" fontAlgn="base"/>
            <a:r>
              <a:rPr lang="pl-PL" b="0" i="0" dirty="0">
                <a:solidFill>
                  <a:srgbClr val="171717"/>
                </a:solidFill>
                <a:effectLst/>
              </a:rPr>
              <a:t>Stretching ma jeszcze inne zalety, o których warto wspomnieć, tzn.:</a:t>
            </a:r>
          </a:p>
          <a:p>
            <a:pPr algn="l" fontAlgn="base"/>
            <a:r>
              <a:rPr lang="pl-PL" b="0" i="0" dirty="0">
                <a:solidFill>
                  <a:srgbClr val="171717"/>
                </a:solidFill>
                <a:effectLst/>
              </a:rPr>
              <a:t>• poprawia krążenia, zwiększa przepływ krwi i substancji odżywczych do mięśni, co pomaga zmniejszyć ból</a:t>
            </a:r>
            <a:br>
              <a:rPr lang="pl-PL" b="0" i="0" dirty="0">
                <a:solidFill>
                  <a:srgbClr val="171717"/>
                </a:solidFill>
                <a:effectLst/>
              </a:rPr>
            </a:br>
            <a:r>
              <a:rPr lang="pl-PL" b="0" i="0" dirty="0">
                <a:solidFill>
                  <a:srgbClr val="171717"/>
                </a:solidFill>
                <a:effectLst/>
              </a:rPr>
              <a:t>• wzmacnia ścięgna i polepsza ukrwienie mięśni</a:t>
            </a:r>
            <a:br>
              <a:rPr lang="pl-PL" b="0" i="0" dirty="0">
                <a:solidFill>
                  <a:srgbClr val="171717"/>
                </a:solidFill>
                <a:effectLst/>
              </a:rPr>
            </a:br>
            <a:r>
              <a:rPr lang="pl-PL" b="0" i="0" dirty="0">
                <a:solidFill>
                  <a:srgbClr val="171717"/>
                </a:solidFill>
                <a:effectLst/>
              </a:rPr>
              <a:t>• poprawia siłę mięśni</a:t>
            </a:r>
            <a:br>
              <a:rPr lang="pl-PL" b="0" i="0" dirty="0">
                <a:solidFill>
                  <a:srgbClr val="171717"/>
                </a:solidFill>
                <a:effectLst/>
              </a:rPr>
            </a:br>
            <a:r>
              <a:rPr lang="pl-PL" b="0" i="0" dirty="0">
                <a:solidFill>
                  <a:srgbClr val="171717"/>
                </a:solidFill>
                <a:effectLst/>
              </a:rPr>
              <a:t>• przyśpiesza proces regeneracji mięśni</a:t>
            </a:r>
            <a:br>
              <a:rPr lang="pl-PL" b="0" i="0" dirty="0">
                <a:solidFill>
                  <a:srgbClr val="171717"/>
                </a:solidFill>
                <a:effectLst/>
              </a:rPr>
            </a:br>
            <a:r>
              <a:rPr lang="pl-PL" b="0" i="0" dirty="0">
                <a:solidFill>
                  <a:srgbClr val="171717"/>
                </a:solidFill>
                <a:effectLst/>
              </a:rPr>
              <a:t>• pomaga się odprężyć i wyciszyć</a:t>
            </a:r>
            <a:br>
              <a:rPr lang="pl-PL" b="0" i="0" dirty="0">
                <a:solidFill>
                  <a:srgbClr val="171717"/>
                </a:solidFill>
                <a:effectLst/>
              </a:rPr>
            </a:br>
            <a:r>
              <a:rPr lang="pl-PL" b="0" i="0" dirty="0">
                <a:solidFill>
                  <a:srgbClr val="171717"/>
                </a:solidFill>
                <a:effectLst/>
              </a:rPr>
              <a:t>• pomaga odzyskać energię</a:t>
            </a:r>
            <a:br>
              <a:rPr lang="pl-PL" b="0" i="0" dirty="0">
                <a:solidFill>
                  <a:srgbClr val="171717"/>
                </a:solidFill>
                <a:effectLst/>
              </a:rPr>
            </a:br>
            <a:r>
              <a:rPr lang="pl-PL" b="0" i="0" dirty="0">
                <a:solidFill>
                  <a:srgbClr val="171717"/>
                </a:solidFill>
                <a:effectLst/>
              </a:rPr>
              <a:t>• poprawia koordynację ruchową</a:t>
            </a:r>
            <a:br>
              <a:rPr lang="pl-PL" b="0" i="0" dirty="0">
                <a:solidFill>
                  <a:srgbClr val="171717"/>
                </a:solidFill>
                <a:effectLst/>
              </a:rPr>
            </a:br>
            <a:r>
              <a:rPr lang="pl-PL" b="0" i="0" dirty="0">
                <a:solidFill>
                  <a:srgbClr val="171717"/>
                </a:solidFill>
                <a:effectLst/>
              </a:rPr>
              <a:t>• rewelacyjnie redukuje stres, pozwala zapomnieć o problemach dnia codziennego</a:t>
            </a:r>
            <a:br>
              <a:rPr lang="pl-PL" b="0" i="0" dirty="0">
                <a:solidFill>
                  <a:srgbClr val="171717"/>
                </a:solidFill>
                <a:effectLst/>
              </a:rPr>
            </a:br>
            <a:r>
              <a:rPr lang="pl-PL" b="0" i="0" dirty="0">
                <a:solidFill>
                  <a:srgbClr val="171717"/>
                </a:solidFill>
                <a:effectLst/>
              </a:rPr>
              <a:t>• likwiduje napięcie w całym ciele</a:t>
            </a:r>
            <a:br>
              <a:rPr lang="pl-PL" b="0" i="0" dirty="0">
                <a:solidFill>
                  <a:srgbClr val="171717"/>
                </a:solidFill>
                <a:effectLst/>
              </a:rPr>
            </a:br>
            <a:r>
              <a:rPr lang="pl-PL" b="0" i="0" dirty="0">
                <a:solidFill>
                  <a:srgbClr val="171717"/>
                </a:solidFill>
                <a:effectLst/>
              </a:rPr>
              <a:t>• zwiększa świadomość własnego ciała</a:t>
            </a:r>
            <a:br>
              <a:rPr lang="pl-PL" b="0" i="0" dirty="0">
                <a:solidFill>
                  <a:srgbClr val="171717"/>
                </a:solidFill>
                <a:effectLst/>
              </a:rPr>
            </a:br>
            <a:r>
              <a:rPr lang="pl-PL" b="0" i="0" dirty="0">
                <a:solidFill>
                  <a:srgbClr val="171717"/>
                </a:solidFill>
                <a:effectLst/>
              </a:rPr>
              <a:t>• skutecznie zmniejsza ryzyko wystąpienia urazów i kontuzji podczas regularnych treningów (tylko przy zachowaniu innych poprawnych czynników)</a:t>
            </a:r>
          </a:p>
          <a:p>
            <a:pPr algn="l" fontAlgn="base"/>
            <a:endParaRPr lang="pl-PL" b="0" i="0" dirty="0">
              <a:solidFill>
                <a:srgbClr val="171717"/>
              </a:solidFill>
              <a:effectLst/>
            </a:endParaRPr>
          </a:p>
          <a:p>
            <a:pPr algn="l"/>
            <a:endParaRPr lang="pl-PL" dirty="0"/>
          </a:p>
        </p:txBody>
      </p:sp>
      <p:pic>
        <p:nvPicPr>
          <p:cNvPr id="4" name="Obraz 3">
            <a:extLst>
              <a:ext uri="{FF2B5EF4-FFF2-40B4-BE49-F238E27FC236}">
                <a16:creationId xmlns:a16="http://schemas.microsoft.com/office/drawing/2014/main" id="{CD239543-CAFC-4D92-B117-959524D4FC05}"/>
              </a:ext>
            </a:extLst>
          </p:cNvPr>
          <p:cNvPicPr>
            <a:picLocks noChangeAspect="1"/>
          </p:cNvPicPr>
          <p:nvPr/>
        </p:nvPicPr>
        <p:blipFill rotWithShape="1">
          <a:blip r:embed="rId2">
            <a:extLst>
              <a:ext uri="{28A0092B-C50C-407E-A947-70E740481C1C}">
                <a14:useLocalDpi xmlns:a14="http://schemas.microsoft.com/office/drawing/2010/main" val="0"/>
              </a:ext>
            </a:extLst>
          </a:blip>
          <a:srcRect r="-3" b="9792"/>
          <a:stretch/>
        </p:blipFill>
        <p:spPr>
          <a:xfrm>
            <a:off x="10185752" y="136760"/>
            <a:ext cx="1954494" cy="1763061"/>
          </a:xfrm>
          <a:prstGeom prst="ellipse">
            <a:avLst/>
          </a:prstGeom>
          <a:ln>
            <a:noFill/>
          </a:ln>
          <a:effectLst>
            <a:softEdge rad="112500"/>
          </a:effectLst>
        </p:spPr>
      </p:pic>
    </p:spTree>
    <p:extLst>
      <p:ext uri="{BB962C8B-B14F-4D97-AF65-F5344CB8AC3E}">
        <p14:creationId xmlns:p14="http://schemas.microsoft.com/office/powerpoint/2010/main" val="1444266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9C41665-89F9-4ACA-80B3-C87040045B4F}"/>
              </a:ext>
            </a:extLst>
          </p:cNvPr>
          <p:cNvSpPr>
            <a:spLocks noGrp="1"/>
          </p:cNvSpPr>
          <p:nvPr>
            <p:ph idx="1"/>
          </p:nvPr>
        </p:nvSpPr>
        <p:spPr>
          <a:xfrm>
            <a:off x="677334" y="941033"/>
            <a:ext cx="8596668" cy="5100329"/>
          </a:xfrm>
        </p:spPr>
        <p:txBody>
          <a:bodyPr>
            <a:normAutofit lnSpcReduction="10000"/>
          </a:bodyPr>
          <a:lstStyle/>
          <a:p>
            <a:pPr marL="0" indent="0" algn="l" fontAlgn="base">
              <a:buNone/>
            </a:pPr>
            <a:r>
              <a:rPr lang="pl-PL" b="0" i="0" dirty="0">
                <a:solidFill>
                  <a:srgbClr val="171717"/>
                </a:solidFill>
                <a:effectLst/>
              </a:rPr>
              <a:t>Rozciąganie mięśni, czyli stretching można podzielić na dwa główne rodzaje. Są to:</a:t>
            </a:r>
          </a:p>
          <a:p>
            <a:pPr marL="0" indent="0" algn="l" fontAlgn="base">
              <a:buNone/>
            </a:pPr>
            <a:r>
              <a:rPr lang="pl-PL" b="0" i="0" dirty="0">
                <a:solidFill>
                  <a:srgbClr val="171717"/>
                </a:solidFill>
                <a:effectLst/>
              </a:rPr>
              <a:t>• </a:t>
            </a:r>
            <a:r>
              <a:rPr lang="pl-PL" b="1" i="0" dirty="0">
                <a:solidFill>
                  <a:srgbClr val="171717"/>
                </a:solidFill>
                <a:effectLst/>
              </a:rPr>
              <a:t>rozciąganie dynamiczne </a:t>
            </a:r>
            <a:r>
              <a:rPr lang="pl-PL" b="0" i="0" dirty="0">
                <a:solidFill>
                  <a:srgbClr val="171717"/>
                </a:solidFill>
                <a:effectLst/>
              </a:rPr>
              <a:t>– są to ćwiczenia, które idealnie sprawdzają się jako rozgrzewka przed głównym treningiem. Ćwiczenia są dynamiczne, polegają na wykonywaniu 5-8 ćwiczeń po około 10 powtórzeń. Mogą to być wymachy rąk i nóg, wykroki, krążenia rąk, podnoszenie nóg, pajacyki, skakanie na skakance. Rozciąganie dynamiczne zwiększa ruchomość stawów, elastyczność tkanki mięśniowej, stawów i więzadeł oraz minimalizuje ryzyko wystąpienia kontuzji.</a:t>
            </a:r>
          </a:p>
          <a:p>
            <a:pPr marL="0" indent="0" algn="l" fontAlgn="base">
              <a:buNone/>
            </a:pPr>
            <a:r>
              <a:rPr lang="pl-PL" b="0" i="0" dirty="0">
                <a:solidFill>
                  <a:srgbClr val="171717"/>
                </a:solidFill>
                <a:effectLst/>
              </a:rPr>
              <a:t>• </a:t>
            </a:r>
            <a:r>
              <a:rPr lang="pl-PL" b="1" i="0" dirty="0">
                <a:solidFill>
                  <a:srgbClr val="171717"/>
                </a:solidFill>
                <a:effectLst/>
              </a:rPr>
              <a:t>rozciąganie statyczne</a:t>
            </a:r>
            <a:r>
              <a:rPr lang="pl-PL" b="0" i="0" dirty="0">
                <a:solidFill>
                  <a:srgbClr val="171717"/>
                </a:solidFill>
                <a:effectLst/>
              </a:rPr>
              <a:t> – to ćwiczenia, które mają uspokoić mięśnie po intensywnym wysiłku oraz przywróć je stanu sprzed treningu. Rozciąganie statyczne wymaga siły grup mięśniowych, aby utrzymać pozycję do rozciągania, np. stania na jednej nodze czy siedzenia w szerokim rozkroku. Każdy rozciągnięcie powinno trwać </a:t>
            </a:r>
            <a:r>
              <a:rPr lang="pl-PL" dirty="0">
                <a:solidFill>
                  <a:srgbClr val="171717"/>
                </a:solidFill>
              </a:rPr>
              <a:t>30</a:t>
            </a:r>
            <a:r>
              <a:rPr lang="pl-PL" b="0" i="0" dirty="0">
                <a:solidFill>
                  <a:srgbClr val="171717"/>
                </a:solidFill>
                <a:effectLst/>
              </a:rPr>
              <a:t>-60 sekund, należy wykonać 1-2 rozciągnięć na każdą grupę mięśniową. Niektóre ćwiczenia można wykonywać z wykorzystaniem drabinki lub krzesła, do innych wystarczy własne ciało. W trakcie rozciągania statycznego, można wykonywać m.in.: mały mostek, skłony do przodu, przyciąganie głowy do klatki piersiowej, skłony do przodu, podciąganie kolan pod klatkę piersiową i wiele innych.</a:t>
            </a:r>
          </a:p>
          <a:p>
            <a:endParaRPr lang="pl-PL" dirty="0"/>
          </a:p>
        </p:txBody>
      </p:sp>
      <p:pic>
        <p:nvPicPr>
          <p:cNvPr id="4" name="Obraz 3">
            <a:extLst>
              <a:ext uri="{FF2B5EF4-FFF2-40B4-BE49-F238E27FC236}">
                <a16:creationId xmlns:a16="http://schemas.microsoft.com/office/drawing/2014/main" id="{C9E63409-253F-41B3-8302-84A7C6C4D458}"/>
              </a:ext>
            </a:extLst>
          </p:cNvPr>
          <p:cNvPicPr>
            <a:picLocks noChangeAspect="1"/>
          </p:cNvPicPr>
          <p:nvPr/>
        </p:nvPicPr>
        <p:blipFill rotWithShape="1">
          <a:blip r:embed="rId2">
            <a:extLst>
              <a:ext uri="{28A0092B-C50C-407E-A947-70E740481C1C}">
                <a14:useLocalDpi xmlns:a14="http://schemas.microsoft.com/office/drawing/2010/main" val="0"/>
              </a:ext>
            </a:extLst>
          </a:blip>
          <a:srcRect r="-3" b="9792"/>
          <a:stretch/>
        </p:blipFill>
        <p:spPr>
          <a:xfrm>
            <a:off x="10185752" y="136760"/>
            <a:ext cx="1954494" cy="1763061"/>
          </a:xfrm>
          <a:prstGeom prst="ellipse">
            <a:avLst/>
          </a:prstGeom>
          <a:ln>
            <a:noFill/>
          </a:ln>
          <a:effectLst>
            <a:softEdge rad="112500"/>
          </a:effectLst>
        </p:spPr>
      </p:pic>
    </p:spTree>
    <p:extLst>
      <p:ext uri="{BB962C8B-B14F-4D97-AF65-F5344CB8AC3E}">
        <p14:creationId xmlns:p14="http://schemas.microsoft.com/office/powerpoint/2010/main" val="2053905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7A3B7DD-7CB4-4C4E-8E8F-82D0D91D8F43}"/>
              </a:ext>
            </a:extLst>
          </p:cNvPr>
          <p:cNvSpPr>
            <a:spLocks noGrp="1"/>
          </p:cNvSpPr>
          <p:nvPr>
            <p:ph type="ctrTitle"/>
          </p:nvPr>
        </p:nvSpPr>
        <p:spPr>
          <a:xfrm>
            <a:off x="1089817" y="-400810"/>
            <a:ext cx="7766936" cy="1646302"/>
          </a:xfrm>
        </p:spPr>
        <p:txBody>
          <a:bodyPr/>
          <a:lstStyle/>
          <a:p>
            <a:r>
              <a:rPr lang="pl-PL" sz="4400" dirty="0"/>
              <a:t>Bezpieczeństwo na zajęciach</a:t>
            </a:r>
          </a:p>
        </p:txBody>
      </p:sp>
      <p:sp>
        <p:nvSpPr>
          <p:cNvPr id="3" name="Podtytuł 2">
            <a:extLst>
              <a:ext uri="{FF2B5EF4-FFF2-40B4-BE49-F238E27FC236}">
                <a16:creationId xmlns:a16="http://schemas.microsoft.com/office/drawing/2014/main" id="{74BA9DE2-ADAC-4324-8306-6F6918218314}"/>
              </a:ext>
            </a:extLst>
          </p:cNvPr>
          <p:cNvSpPr>
            <a:spLocks noGrp="1"/>
          </p:cNvSpPr>
          <p:nvPr>
            <p:ph type="subTitle" idx="1"/>
          </p:nvPr>
        </p:nvSpPr>
        <p:spPr>
          <a:xfrm>
            <a:off x="1089816" y="1624614"/>
            <a:ext cx="8213981" cy="4838330"/>
          </a:xfrm>
        </p:spPr>
        <p:txBody>
          <a:bodyPr>
            <a:normAutofit/>
          </a:bodyPr>
          <a:lstStyle/>
          <a:p>
            <a:pPr algn="l"/>
            <a:r>
              <a:rPr lang="pl-PL" dirty="0">
                <a:solidFill>
                  <a:schemeClr val="tx1"/>
                </a:solidFill>
              </a:rPr>
              <a:t>Bezpieczeństwo na zajęciach nordic walking to ważny element wiedzy, który szczegółowo omówimy również przy praktyce w trakcie szkolenia.</a:t>
            </a:r>
          </a:p>
          <a:p>
            <a:pPr algn="l"/>
            <a:r>
              <a:rPr lang="pl-PL" dirty="0">
                <a:solidFill>
                  <a:schemeClr val="tx1"/>
                </a:solidFill>
              </a:rPr>
              <a:t>Pamiętamy, że każde ćwiczenia jak np. rozgrzewka z wypiętymi kijami niech odbywają się bezpiecznie tzn. odstępy między uczestnikami, ostre końcówki kijów (groty) skierowane przed ciało uczestnika, nie za.</a:t>
            </a:r>
          </a:p>
          <a:p>
            <a:pPr algn="l"/>
            <a:r>
              <a:rPr lang="pl-PL" dirty="0">
                <a:solidFill>
                  <a:schemeClr val="tx1"/>
                </a:solidFill>
              </a:rPr>
              <a:t>Zachowujmy również odstępy podczas marszu jeśli chodzi o marsz obok siebie i marsz jedna osoba za drugą by wyeliminować możliwość przypadkowego uderzenia kogoś kijem bądź nadepnięcie na kij.</a:t>
            </a:r>
          </a:p>
          <a:p>
            <a:pPr algn="l"/>
            <a:r>
              <a:rPr lang="pl-PL" dirty="0">
                <a:solidFill>
                  <a:schemeClr val="tx1"/>
                </a:solidFill>
              </a:rPr>
              <a:t>Jeśli któryś z adeptów NW z jakiegokolwiek powodu nie może wykonywać danego/danych ćwiczeń powinien o tym zawiadomić. Dobrze jest spytać na początku zajęć jako osoba prowadząca, czy ktoś z uczestników ma jakiekolwiek przeciwskazania do obciążania danej partii ciała lub nad wyraz wzmożonego wysiłku.</a:t>
            </a:r>
          </a:p>
          <a:p>
            <a:pPr algn="l"/>
            <a:r>
              <a:rPr lang="pl-PL" dirty="0">
                <a:solidFill>
                  <a:schemeClr val="tx1"/>
                </a:solidFill>
              </a:rPr>
              <a:t>Każdą dolegliwość czy osłabienie podczas zajęć uczestnik powinien zgłosić natychmiast do prowadzącego.</a:t>
            </a:r>
          </a:p>
          <a:p>
            <a:pPr algn="l"/>
            <a:endParaRPr lang="pl-PL" dirty="0"/>
          </a:p>
        </p:txBody>
      </p:sp>
      <p:pic>
        <p:nvPicPr>
          <p:cNvPr id="4" name="Obraz 3">
            <a:extLst>
              <a:ext uri="{FF2B5EF4-FFF2-40B4-BE49-F238E27FC236}">
                <a16:creationId xmlns:a16="http://schemas.microsoft.com/office/drawing/2014/main" id="{40369EBC-022B-49C7-8021-6520E42FAF61}"/>
              </a:ext>
            </a:extLst>
          </p:cNvPr>
          <p:cNvPicPr>
            <a:picLocks noChangeAspect="1"/>
          </p:cNvPicPr>
          <p:nvPr/>
        </p:nvPicPr>
        <p:blipFill rotWithShape="1">
          <a:blip r:embed="rId2">
            <a:extLst>
              <a:ext uri="{28A0092B-C50C-407E-A947-70E740481C1C}">
                <a14:useLocalDpi xmlns:a14="http://schemas.microsoft.com/office/drawing/2010/main" val="0"/>
              </a:ext>
            </a:extLst>
          </a:blip>
          <a:srcRect r="-3" b="9792"/>
          <a:stretch/>
        </p:blipFill>
        <p:spPr>
          <a:xfrm>
            <a:off x="10185752" y="136760"/>
            <a:ext cx="1954494" cy="1763061"/>
          </a:xfrm>
          <a:prstGeom prst="ellipse">
            <a:avLst/>
          </a:prstGeom>
          <a:ln>
            <a:noFill/>
          </a:ln>
          <a:effectLst>
            <a:softEdge rad="112500"/>
          </a:effectLst>
        </p:spPr>
      </p:pic>
    </p:spTree>
    <p:extLst>
      <p:ext uri="{BB962C8B-B14F-4D97-AF65-F5344CB8AC3E}">
        <p14:creationId xmlns:p14="http://schemas.microsoft.com/office/powerpoint/2010/main" val="2943420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3922CF1-7B4E-4319-85E1-8E24D8BCD25A}"/>
              </a:ext>
            </a:extLst>
          </p:cNvPr>
          <p:cNvSpPr>
            <a:spLocks noGrp="1"/>
          </p:cNvSpPr>
          <p:nvPr>
            <p:ph type="ctrTitle"/>
          </p:nvPr>
        </p:nvSpPr>
        <p:spPr>
          <a:xfrm>
            <a:off x="1196349" y="-471167"/>
            <a:ext cx="7766936" cy="1646302"/>
          </a:xfrm>
        </p:spPr>
        <p:txBody>
          <a:bodyPr/>
          <a:lstStyle/>
          <a:p>
            <a:pPr algn="ctr"/>
            <a:r>
              <a:rPr lang="pl-PL" dirty="0"/>
              <a:t>Kije Bungy Pump</a:t>
            </a:r>
          </a:p>
        </p:txBody>
      </p:sp>
      <p:sp>
        <p:nvSpPr>
          <p:cNvPr id="3" name="Podtytuł 2">
            <a:extLst>
              <a:ext uri="{FF2B5EF4-FFF2-40B4-BE49-F238E27FC236}">
                <a16:creationId xmlns:a16="http://schemas.microsoft.com/office/drawing/2014/main" id="{66D7732E-5887-4E88-94A1-0426A621BEFC}"/>
              </a:ext>
            </a:extLst>
          </p:cNvPr>
          <p:cNvSpPr>
            <a:spLocks noGrp="1"/>
          </p:cNvSpPr>
          <p:nvPr>
            <p:ph type="subTitle" idx="1"/>
          </p:nvPr>
        </p:nvSpPr>
        <p:spPr>
          <a:xfrm>
            <a:off x="976544" y="1671567"/>
            <a:ext cx="8637973" cy="4297704"/>
          </a:xfrm>
        </p:spPr>
        <p:txBody>
          <a:bodyPr>
            <a:normAutofit/>
          </a:bodyPr>
          <a:lstStyle/>
          <a:p>
            <a:pPr algn="l"/>
            <a:r>
              <a:rPr lang="pl-PL" dirty="0">
                <a:solidFill>
                  <a:schemeClr val="tx1"/>
                </a:solidFill>
              </a:rPr>
              <a:t>Kije BungyPump posiadają wbudowaną amortyzację stawiającą dodatkowy opór od 4 do 6 kg.</a:t>
            </a:r>
          </a:p>
          <a:p>
            <a:pPr algn="l"/>
            <a:r>
              <a:rPr lang="pl-PL" dirty="0">
                <a:solidFill>
                  <a:schemeClr val="tx1"/>
                </a:solidFill>
              </a:rPr>
              <a:t>Do szkolenia wstawiliśmy informacje o nich, aby kursanci wiedzieli, że jest na rynku sprzęt, który można stosować jako urozmaicenie treningowe </a:t>
            </a:r>
            <a:r>
              <a:rPr lang="pl-PL" dirty="0">
                <a:solidFill>
                  <a:schemeClr val="tx1"/>
                </a:solidFill>
                <a:sym typeface="Wingdings" panose="05000000000000000000" pitchFamily="2" charset="2"/>
              </a:rPr>
              <a:t></a:t>
            </a:r>
            <a:endParaRPr lang="pl-PL" dirty="0">
              <a:solidFill>
                <a:schemeClr val="tx1"/>
              </a:solidFill>
            </a:endParaRPr>
          </a:p>
          <a:p>
            <a:pPr algn="l"/>
            <a:r>
              <a:rPr lang="pl-PL" dirty="0">
                <a:solidFill>
                  <a:schemeClr val="tx1"/>
                </a:solidFill>
              </a:rPr>
              <a:t>Trening z kijami BungyPump łączy ze sobą spacer wraz z wzmocnieniem ciała, wytrzymałości, koordynacji oraz ćwiczeń rozciągających. Z łatwością można trenować zarówno górną jak i dolną część ciała, w wyniku czego 90% mięśni ciała jest aktywowanych i do 60% wzrasta spalanie kalorii. Dzięki kijom BungyPump można stworzyć trening dla każdego, kto chce poprawić swoją kondycję i zbudować silniejsze i bardziej elastyczne ciało.</a:t>
            </a:r>
          </a:p>
          <a:p>
            <a:pPr algn="l"/>
            <a:r>
              <a:rPr lang="pl-PL" dirty="0">
                <a:solidFill>
                  <a:schemeClr val="tx1"/>
                </a:solidFill>
              </a:rPr>
              <a:t>Czym różni się marsz ze zwykłymi kijami do NW, a z kijami Bungy Pump?</a:t>
            </a:r>
          </a:p>
          <a:p>
            <a:pPr algn="l"/>
            <a:r>
              <a:rPr lang="pl-PL" dirty="0">
                <a:solidFill>
                  <a:schemeClr val="tx1"/>
                </a:solidFill>
              </a:rPr>
              <a:t>Przez wbudowany amortyzację z oporem trzeba włożyć więcej siły w odpowiednią pracę rąk co stanowi efektywniejszy trening, szczególnie siłowy.</a:t>
            </a:r>
          </a:p>
        </p:txBody>
      </p:sp>
      <p:pic>
        <p:nvPicPr>
          <p:cNvPr id="4" name="Obraz 3">
            <a:extLst>
              <a:ext uri="{FF2B5EF4-FFF2-40B4-BE49-F238E27FC236}">
                <a16:creationId xmlns:a16="http://schemas.microsoft.com/office/drawing/2014/main" id="{83AEE19A-5605-489E-9BB7-B28069ABFDD1}"/>
              </a:ext>
            </a:extLst>
          </p:cNvPr>
          <p:cNvPicPr>
            <a:picLocks noChangeAspect="1"/>
          </p:cNvPicPr>
          <p:nvPr/>
        </p:nvPicPr>
        <p:blipFill rotWithShape="1">
          <a:blip r:embed="rId2">
            <a:extLst>
              <a:ext uri="{28A0092B-C50C-407E-A947-70E740481C1C}">
                <a14:useLocalDpi xmlns:a14="http://schemas.microsoft.com/office/drawing/2010/main" val="0"/>
              </a:ext>
            </a:extLst>
          </a:blip>
          <a:srcRect r="-3" b="9792"/>
          <a:stretch/>
        </p:blipFill>
        <p:spPr>
          <a:xfrm>
            <a:off x="10185752" y="136760"/>
            <a:ext cx="1954494" cy="1763061"/>
          </a:xfrm>
          <a:prstGeom prst="ellipse">
            <a:avLst/>
          </a:prstGeom>
          <a:ln>
            <a:noFill/>
          </a:ln>
          <a:effectLst>
            <a:softEdge rad="112500"/>
          </a:effectLst>
        </p:spPr>
      </p:pic>
    </p:spTree>
    <p:extLst>
      <p:ext uri="{BB962C8B-B14F-4D97-AF65-F5344CB8AC3E}">
        <p14:creationId xmlns:p14="http://schemas.microsoft.com/office/powerpoint/2010/main" val="3364921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7BA396-2CAE-4B15-9D0C-3A1E4329E5EC}"/>
              </a:ext>
            </a:extLst>
          </p:cNvPr>
          <p:cNvSpPr>
            <a:spLocks noGrp="1"/>
          </p:cNvSpPr>
          <p:nvPr>
            <p:ph type="ctrTitle"/>
          </p:nvPr>
        </p:nvSpPr>
        <p:spPr>
          <a:xfrm>
            <a:off x="1338391" y="353791"/>
            <a:ext cx="7766936" cy="1646302"/>
          </a:xfrm>
        </p:spPr>
        <p:txBody>
          <a:bodyPr/>
          <a:lstStyle/>
          <a:p>
            <a:pPr algn="ctr"/>
            <a:r>
              <a:rPr lang="pl-PL" dirty="0"/>
              <a:t>Dziękuję </a:t>
            </a:r>
            <a:r>
              <a:rPr lang="pl-PL" dirty="0">
                <a:sym typeface="Wingdings" panose="05000000000000000000" pitchFamily="2" charset="2"/>
              </a:rPr>
              <a:t></a:t>
            </a:r>
            <a:endParaRPr lang="pl-PL" dirty="0"/>
          </a:p>
        </p:txBody>
      </p:sp>
      <p:pic>
        <p:nvPicPr>
          <p:cNvPr id="4" name="Obraz 3" descr="Obraz zawierający drzewo, trawa, zewnętrzne, osoby&#10;&#10;Opis wygenerowany automatycznie">
            <a:extLst>
              <a:ext uri="{FF2B5EF4-FFF2-40B4-BE49-F238E27FC236}">
                <a16:creationId xmlns:a16="http://schemas.microsoft.com/office/drawing/2014/main" id="{FE5162D6-9C9B-4CF5-B98A-A075A7EF8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178" y="2206840"/>
            <a:ext cx="4491361" cy="4491361"/>
          </a:xfrm>
          <a:prstGeom prst="rect">
            <a:avLst/>
          </a:prstGeom>
        </p:spPr>
      </p:pic>
      <p:pic>
        <p:nvPicPr>
          <p:cNvPr id="5" name="Obraz 4">
            <a:extLst>
              <a:ext uri="{FF2B5EF4-FFF2-40B4-BE49-F238E27FC236}">
                <a16:creationId xmlns:a16="http://schemas.microsoft.com/office/drawing/2014/main" id="{5F43DA3D-B1CB-4F50-9208-C6F29DFAE006}"/>
              </a:ext>
            </a:extLst>
          </p:cNvPr>
          <p:cNvPicPr>
            <a:picLocks noChangeAspect="1"/>
          </p:cNvPicPr>
          <p:nvPr/>
        </p:nvPicPr>
        <p:blipFill rotWithShape="1">
          <a:blip r:embed="rId3">
            <a:extLst>
              <a:ext uri="{28A0092B-C50C-407E-A947-70E740481C1C}">
                <a14:useLocalDpi xmlns:a14="http://schemas.microsoft.com/office/drawing/2010/main" val="0"/>
              </a:ext>
            </a:extLst>
          </a:blip>
          <a:srcRect r="-3" b="9792"/>
          <a:stretch/>
        </p:blipFill>
        <p:spPr>
          <a:xfrm>
            <a:off x="10185752" y="136760"/>
            <a:ext cx="1954494" cy="1763061"/>
          </a:xfrm>
          <a:prstGeom prst="ellipse">
            <a:avLst/>
          </a:prstGeom>
          <a:ln>
            <a:noFill/>
          </a:ln>
          <a:effectLst>
            <a:softEdge rad="112500"/>
          </a:effectLst>
        </p:spPr>
      </p:pic>
    </p:spTree>
    <p:extLst>
      <p:ext uri="{BB962C8B-B14F-4D97-AF65-F5344CB8AC3E}">
        <p14:creationId xmlns:p14="http://schemas.microsoft.com/office/powerpoint/2010/main" val="1911829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EBAC59-FFB5-48B5-BD27-327781399058}"/>
              </a:ext>
            </a:extLst>
          </p:cNvPr>
          <p:cNvSpPr>
            <a:spLocks noGrp="1"/>
          </p:cNvSpPr>
          <p:nvPr>
            <p:ph type="title"/>
          </p:nvPr>
        </p:nvSpPr>
        <p:spPr>
          <a:xfrm>
            <a:off x="650701" y="334392"/>
            <a:ext cx="8596668" cy="1320800"/>
          </a:xfrm>
        </p:spPr>
        <p:txBody>
          <a:bodyPr>
            <a:normAutofit/>
          </a:bodyPr>
          <a:lstStyle/>
          <a:p>
            <a:r>
              <a:rPr lang="pl-PL" sz="2800" dirty="0"/>
              <a:t>Prowadzący warsztaty Przemysław Stupnowicz</a:t>
            </a:r>
          </a:p>
        </p:txBody>
      </p:sp>
      <p:sp>
        <p:nvSpPr>
          <p:cNvPr id="4" name="pole tekstowe 3">
            <a:extLst>
              <a:ext uri="{FF2B5EF4-FFF2-40B4-BE49-F238E27FC236}">
                <a16:creationId xmlns:a16="http://schemas.microsoft.com/office/drawing/2014/main" id="{D812DC8C-984F-44DA-989B-CEFC07E47935}"/>
              </a:ext>
            </a:extLst>
          </p:cNvPr>
          <p:cNvSpPr txBox="1"/>
          <p:nvPr/>
        </p:nvSpPr>
        <p:spPr>
          <a:xfrm>
            <a:off x="399495" y="1269999"/>
            <a:ext cx="7022237" cy="5016758"/>
          </a:xfrm>
          <a:prstGeom prst="rect">
            <a:avLst/>
          </a:prstGeom>
          <a:noFill/>
        </p:spPr>
        <p:txBody>
          <a:bodyPr wrap="square">
            <a:spAutoFit/>
          </a:bodyPr>
          <a:lstStyle/>
          <a:p>
            <a:r>
              <a:rPr lang="pl-PL" sz="1600" dirty="0"/>
              <a:t>Od 2011 roku aktywny biegacz </a:t>
            </a:r>
            <a:r>
              <a:rPr lang="pl-PL" sz="1600" dirty="0" err="1"/>
              <a:t>ultramaratończyk</a:t>
            </a:r>
            <a:r>
              <a:rPr lang="pl-PL" sz="1600" dirty="0"/>
              <a:t> i zawodnik nordic walking.</a:t>
            </a:r>
          </a:p>
          <a:p>
            <a:r>
              <a:rPr lang="pl-PL" sz="1600" dirty="0"/>
              <a:t>Instruktor Nordic Walking od 2014 roku, Sędzia Nordic Walking od 2015 roku, trener przygotowania motorycznego od 2019 roku.</a:t>
            </a:r>
          </a:p>
          <a:p>
            <a:r>
              <a:rPr lang="pl-PL" sz="1600" dirty="0"/>
              <a:t>Trener medalistów MP w chodzie sportowym oraz nordic walking.</a:t>
            </a:r>
          </a:p>
          <a:p>
            <a:r>
              <a:rPr lang="pl-PL" sz="1600" dirty="0"/>
              <a:t>Nieprzerwanie od 2015 roku prowadzący zajęcia z nordic walking i biegania.</a:t>
            </a:r>
          </a:p>
          <a:p>
            <a:endParaRPr lang="pl-PL" sz="1600" dirty="0"/>
          </a:p>
          <a:p>
            <a:r>
              <a:rPr lang="pl-PL" sz="1600" dirty="0"/>
              <a:t>➡️ rekordzista kraju w biegu 12 godzinnym U23 (2018), </a:t>
            </a:r>
          </a:p>
          <a:p>
            <a:r>
              <a:rPr lang="pl-PL" sz="1600" dirty="0"/>
              <a:t>➡️ zwycięzca kat. 18-29 lat na MP w biegu 24 godzinnym (2019), </a:t>
            </a:r>
          </a:p>
          <a:p>
            <a:r>
              <a:rPr lang="pl-PL" sz="1600" dirty="0"/>
              <a:t>➡️ autor książki Kod zwycięstwa. Jak </a:t>
            </a:r>
            <a:r>
              <a:rPr lang="pl-PL" sz="1600" dirty="0" err="1"/>
              <a:t>ultramaratończycy</a:t>
            </a:r>
            <a:r>
              <a:rPr lang="pl-PL" sz="1600" dirty="0"/>
              <a:t> pokonują swoje słabości (Wydawnictwo Kasper, Warszawa 2020),</a:t>
            </a:r>
          </a:p>
          <a:p>
            <a:r>
              <a:rPr lang="pl-PL" sz="1600" dirty="0"/>
              <a:t>➡️ członek 100 </a:t>
            </a:r>
            <a:r>
              <a:rPr lang="pl-PL" sz="1600" dirty="0" err="1"/>
              <a:t>Marathon</a:t>
            </a:r>
            <a:r>
              <a:rPr lang="pl-PL" sz="1600" dirty="0"/>
              <a:t> Club Polska - ukończył ponad 100 maratonów,</a:t>
            </a:r>
          </a:p>
          <a:p>
            <a:r>
              <a:rPr lang="pl-PL" sz="1600" dirty="0"/>
              <a:t>➡️ </a:t>
            </a:r>
            <a:r>
              <a:rPr lang="pl-PL" sz="1600" dirty="0" err="1"/>
              <a:t>Vicemistrz</a:t>
            </a:r>
            <a:r>
              <a:rPr lang="pl-PL" sz="1600" dirty="0"/>
              <a:t> świata w półmaratonie nordic walking (2013),</a:t>
            </a:r>
          </a:p>
          <a:p>
            <a:r>
              <a:rPr lang="pl-PL" sz="1600" dirty="0"/>
              <a:t>➡️ </a:t>
            </a:r>
            <a:r>
              <a:rPr lang="pl-PL" sz="1600" dirty="0" err="1"/>
              <a:t>multimedalista</a:t>
            </a:r>
            <a:r>
              <a:rPr lang="pl-PL" sz="1600" dirty="0"/>
              <a:t> Mistrzostw Polski w nordic walking na dystansach 20 km, półmaratonu i maratonu,</a:t>
            </a:r>
          </a:p>
          <a:p>
            <a:r>
              <a:rPr lang="pl-PL" sz="1600" dirty="0"/>
              <a:t>➡️ zdobywca Pucharów Polski w nordic walking na dystansie półmaratonu,</a:t>
            </a:r>
          </a:p>
          <a:p>
            <a:r>
              <a:rPr lang="pl-PL" sz="1600" dirty="0"/>
              <a:t>➡️ założyciel i główny szkoleniowiec Łódzkiej Szkoły Nordic Walking,</a:t>
            </a:r>
          </a:p>
          <a:p>
            <a:r>
              <a:rPr lang="pl-PL" sz="1600" dirty="0"/>
              <a:t>➡️ ambasador </a:t>
            </a:r>
            <a:r>
              <a:rPr lang="pl-PL" sz="1600" dirty="0" err="1"/>
              <a:t>Gabel</a:t>
            </a:r>
            <a:r>
              <a:rPr lang="pl-PL" sz="1600" dirty="0"/>
              <a:t>, OPC, Narodowego Dnia Sportu.</a:t>
            </a:r>
          </a:p>
        </p:txBody>
      </p:sp>
      <p:pic>
        <p:nvPicPr>
          <p:cNvPr id="8" name="Obraz 7" descr="Obraz zawierający drzewo, trawa, zewnętrzne, stojące&#10;&#10;Opis wygenerowany automatycznie">
            <a:extLst>
              <a:ext uri="{FF2B5EF4-FFF2-40B4-BE49-F238E27FC236}">
                <a16:creationId xmlns:a16="http://schemas.microsoft.com/office/drawing/2014/main" id="{3EC825CF-C944-40AA-AC9E-C5690C0BF937}"/>
              </a:ext>
            </a:extLst>
          </p:cNvPr>
          <p:cNvPicPr>
            <a:picLocks noChangeAspect="1"/>
          </p:cNvPicPr>
          <p:nvPr/>
        </p:nvPicPr>
        <p:blipFill rotWithShape="1">
          <a:blip r:embed="rId2">
            <a:extLst>
              <a:ext uri="{28A0092B-C50C-407E-A947-70E740481C1C}">
                <a14:useLocalDpi xmlns:a14="http://schemas.microsoft.com/office/drawing/2010/main" val="0"/>
              </a:ext>
            </a:extLst>
          </a:blip>
          <a:srcRect l="5520" t="21876" r="7295" b="15339"/>
          <a:stretch/>
        </p:blipFill>
        <p:spPr>
          <a:xfrm>
            <a:off x="7421732" y="1571348"/>
            <a:ext cx="2760955" cy="4305670"/>
          </a:xfrm>
          <a:prstGeom prst="rect">
            <a:avLst/>
          </a:prstGeom>
        </p:spPr>
      </p:pic>
      <p:pic>
        <p:nvPicPr>
          <p:cNvPr id="9" name="Obraz 8">
            <a:extLst>
              <a:ext uri="{FF2B5EF4-FFF2-40B4-BE49-F238E27FC236}">
                <a16:creationId xmlns:a16="http://schemas.microsoft.com/office/drawing/2014/main" id="{2830BCE4-6DDD-46F2-99F6-1168003F0BA5}"/>
              </a:ext>
            </a:extLst>
          </p:cNvPr>
          <p:cNvPicPr>
            <a:picLocks noChangeAspect="1"/>
          </p:cNvPicPr>
          <p:nvPr/>
        </p:nvPicPr>
        <p:blipFill rotWithShape="1">
          <a:blip r:embed="rId3">
            <a:extLst>
              <a:ext uri="{28A0092B-C50C-407E-A947-70E740481C1C}">
                <a14:useLocalDpi xmlns:a14="http://schemas.microsoft.com/office/drawing/2010/main" val="0"/>
              </a:ext>
            </a:extLst>
          </a:blip>
          <a:srcRect r="-3" b="9792"/>
          <a:stretch/>
        </p:blipFill>
        <p:spPr>
          <a:xfrm>
            <a:off x="10185752" y="136760"/>
            <a:ext cx="1954494" cy="1763061"/>
          </a:xfrm>
          <a:prstGeom prst="ellipse">
            <a:avLst/>
          </a:prstGeom>
          <a:ln>
            <a:noFill/>
          </a:ln>
          <a:effectLst>
            <a:softEdge rad="112500"/>
          </a:effectLst>
        </p:spPr>
      </p:pic>
    </p:spTree>
    <p:extLst>
      <p:ext uri="{BB962C8B-B14F-4D97-AF65-F5344CB8AC3E}">
        <p14:creationId xmlns:p14="http://schemas.microsoft.com/office/powerpoint/2010/main" val="4058278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19E0E4D-1DE3-4187-BC56-2233937C7295}"/>
              </a:ext>
            </a:extLst>
          </p:cNvPr>
          <p:cNvSpPr>
            <a:spLocks noGrp="1"/>
          </p:cNvSpPr>
          <p:nvPr>
            <p:ph type="ctrTitle"/>
          </p:nvPr>
        </p:nvSpPr>
        <p:spPr>
          <a:xfrm>
            <a:off x="637055" y="301841"/>
            <a:ext cx="7766936" cy="757220"/>
          </a:xfrm>
        </p:spPr>
        <p:txBody>
          <a:bodyPr/>
          <a:lstStyle/>
          <a:p>
            <a:r>
              <a:rPr lang="pl-PL" sz="4000" dirty="0"/>
              <a:t>HISTORIA NORDIC WALKING</a:t>
            </a:r>
          </a:p>
        </p:txBody>
      </p:sp>
      <p:sp>
        <p:nvSpPr>
          <p:cNvPr id="3" name="Podtytuł 2">
            <a:extLst>
              <a:ext uri="{FF2B5EF4-FFF2-40B4-BE49-F238E27FC236}">
                <a16:creationId xmlns:a16="http://schemas.microsoft.com/office/drawing/2014/main" id="{33A0D3DD-E153-418D-8C1F-3226B2F019D4}"/>
              </a:ext>
            </a:extLst>
          </p:cNvPr>
          <p:cNvSpPr>
            <a:spLocks noGrp="1"/>
          </p:cNvSpPr>
          <p:nvPr>
            <p:ph type="subTitle" idx="1"/>
          </p:nvPr>
        </p:nvSpPr>
        <p:spPr>
          <a:xfrm>
            <a:off x="949910" y="1170031"/>
            <a:ext cx="8602463" cy="5386127"/>
          </a:xfrm>
        </p:spPr>
        <p:txBody>
          <a:bodyPr>
            <a:normAutofit fontScale="92500"/>
          </a:bodyPr>
          <a:lstStyle/>
          <a:p>
            <a:pPr algn="l"/>
            <a:r>
              <a:rPr lang="pl-PL" sz="1600" dirty="0">
                <a:solidFill>
                  <a:schemeClr val="tx1"/>
                </a:solidFill>
              </a:rPr>
              <a:t>Od lat 20. XX wieku.</a:t>
            </a:r>
          </a:p>
          <a:p>
            <a:pPr algn="l"/>
            <a:r>
              <a:rPr lang="pl-PL" sz="1600" dirty="0">
                <a:solidFill>
                  <a:schemeClr val="tx1"/>
                </a:solidFill>
              </a:rPr>
              <a:t>W roku 1966 roku nauczycielka wychowania fizycznego Leena Jaskelainem z Helsinek wprowadziła ćwiczenia oraz marsz wykorzystując kije narciarskie.</a:t>
            </a:r>
          </a:p>
          <a:p>
            <a:pPr algn="l"/>
            <a:r>
              <a:rPr lang="pl-PL" sz="1600" dirty="0">
                <a:solidFill>
                  <a:schemeClr val="tx1"/>
                </a:solidFill>
              </a:rPr>
              <a:t>Idąc za ciosem promowała marsze z kijami, oraz opracowywała kolejne ćwiczenia z ich użyciem.</a:t>
            </a:r>
          </a:p>
          <a:p>
            <a:pPr algn="l"/>
            <a:r>
              <a:rPr lang="pl-PL" sz="1600" dirty="0">
                <a:solidFill>
                  <a:schemeClr val="tx1"/>
                </a:solidFill>
              </a:rPr>
              <a:t>13 lat po tym fiński trener narciarzy biegowych, Mauri Repo przedstawił metodykę treningową z użyciem kijów, która miała pomóc narciarzom w treningach poza sezonem zimowym.</a:t>
            </a:r>
          </a:p>
          <a:p>
            <a:pPr algn="l"/>
            <a:r>
              <a:rPr lang="pl-PL" sz="1600" dirty="0">
                <a:solidFill>
                  <a:schemeClr val="tx1"/>
                </a:solidFill>
              </a:rPr>
              <a:t>1985 rok to już zaprojektowanie kijów przez Toma Rutlina w USA i przedstawienie stworzonej przez niego techniki o nazwie exerstriding.</a:t>
            </a:r>
          </a:p>
          <a:p>
            <a:pPr algn="l"/>
            <a:r>
              <a:rPr lang="pl-PL" sz="1600" dirty="0">
                <a:solidFill>
                  <a:schemeClr val="tx1"/>
                </a:solidFill>
              </a:rPr>
              <a:t>7 lat później wyżej wymieniony Amerykanin przedstawia swoje wnioski i opisuję marsz z kijami w książce ’’Spacer z kijami’’.</a:t>
            </a:r>
          </a:p>
          <a:p>
            <a:pPr algn="l"/>
            <a:r>
              <a:rPr lang="pl-PL" sz="1600" dirty="0">
                <a:solidFill>
                  <a:schemeClr val="tx1"/>
                </a:solidFill>
              </a:rPr>
              <a:t>Lata 1994 – 1997 należą do Fina Marko Kantanevy, który zaczyna wprowadzać marsz z kijami do uczelni, następnie przedstawia pierwsze badania na ten temat, a ostatecznie powstaje nazwa ,,nordic walking’’. Następuje produkcja pierwszych kijów przez znaną do dziś firmę Exel.</a:t>
            </a:r>
          </a:p>
          <a:p>
            <a:pPr algn="l"/>
            <a:r>
              <a:rPr lang="pl-PL" sz="1600" dirty="0">
                <a:solidFill>
                  <a:schemeClr val="tx1"/>
                </a:solidFill>
              </a:rPr>
              <a:t>Rok 2000 i 2002 to powstanie stowarzyszenia oraz opracowanie szkoleń i promocja nordic walking przez firmy Exel i Leki.</a:t>
            </a:r>
          </a:p>
          <a:p>
            <a:pPr algn="l"/>
            <a:r>
              <a:rPr lang="pl-PL" sz="1600" dirty="0">
                <a:solidFill>
                  <a:schemeClr val="tx1"/>
                </a:solidFill>
              </a:rPr>
              <a:t>W Polsce nordic walking pojawił się w 2003 roku za sprawą Katarzyny Krzyżanowskiej i Piotra Kowalskiego. Powstaje Polska Fundacja Nordic Walking.</a:t>
            </a:r>
          </a:p>
          <a:p>
            <a:pPr algn="l"/>
            <a:endParaRPr lang="pl-PL" dirty="0"/>
          </a:p>
        </p:txBody>
      </p:sp>
      <p:pic>
        <p:nvPicPr>
          <p:cNvPr id="4" name="Obraz 3">
            <a:extLst>
              <a:ext uri="{FF2B5EF4-FFF2-40B4-BE49-F238E27FC236}">
                <a16:creationId xmlns:a16="http://schemas.microsoft.com/office/drawing/2014/main" id="{7BAB2F81-F68D-4D29-93A5-8C12C5BC8379}"/>
              </a:ext>
            </a:extLst>
          </p:cNvPr>
          <p:cNvPicPr>
            <a:picLocks noChangeAspect="1"/>
          </p:cNvPicPr>
          <p:nvPr/>
        </p:nvPicPr>
        <p:blipFill rotWithShape="1">
          <a:blip r:embed="rId2">
            <a:extLst>
              <a:ext uri="{28A0092B-C50C-407E-A947-70E740481C1C}">
                <a14:useLocalDpi xmlns:a14="http://schemas.microsoft.com/office/drawing/2010/main" val="0"/>
              </a:ext>
            </a:extLst>
          </a:blip>
          <a:srcRect r="-3" b="9792"/>
          <a:stretch/>
        </p:blipFill>
        <p:spPr>
          <a:xfrm>
            <a:off x="10185752" y="136760"/>
            <a:ext cx="1954494" cy="1763061"/>
          </a:xfrm>
          <a:prstGeom prst="ellipse">
            <a:avLst/>
          </a:prstGeom>
          <a:ln>
            <a:noFill/>
          </a:ln>
          <a:effectLst>
            <a:softEdge rad="112500"/>
          </a:effectLst>
        </p:spPr>
      </p:pic>
    </p:spTree>
    <p:extLst>
      <p:ext uri="{BB962C8B-B14F-4D97-AF65-F5344CB8AC3E}">
        <p14:creationId xmlns:p14="http://schemas.microsoft.com/office/powerpoint/2010/main" val="4102710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CEF1A0-22F9-4DD9-94D8-22CF2ADC8005}"/>
              </a:ext>
            </a:extLst>
          </p:cNvPr>
          <p:cNvSpPr>
            <a:spLocks noGrp="1"/>
          </p:cNvSpPr>
          <p:nvPr>
            <p:ph type="title"/>
          </p:nvPr>
        </p:nvSpPr>
        <p:spPr>
          <a:xfrm>
            <a:off x="499781" y="166887"/>
            <a:ext cx="8596668" cy="950404"/>
          </a:xfrm>
        </p:spPr>
        <p:txBody>
          <a:bodyPr>
            <a:normAutofit fontScale="90000"/>
          </a:bodyPr>
          <a:lstStyle/>
          <a:p>
            <a:pPr algn="ctr"/>
            <a:r>
              <a:rPr lang="pl-PL" dirty="0"/>
              <a:t>Najważniejsze zalety Nordic Walking</a:t>
            </a:r>
          </a:p>
        </p:txBody>
      </p:sp>
      <p:sp>
        <p:nvSpPr>
          <p:cNvPr id="3" name="Symbol zastępczy tekstu 2">
            <a:extLst>
              <a:ext uri="{FF2B5EF4-FFF2-40B4-BE49-F238E27FC236}">
                <a16:creationId xmlns:a16="http://schemas.microsoft.com/office/drawing/2014/main" id="{DDC2983D-6263-4DBC-AE2E-42AE4DC7C3DE}"/>
              </a:ext>
            </a:extLst>
          </p:cNvPr>
          <p:cNvSpPr>
            <a:spLocks noGrp="1"/>
          </p:cNvSpPr>
          <p:nvPr>
            <p:ph type="body" idx="1"/>
          </p:nvPr>
        </p:nvSpPr>
        <p:spPr>
          <a:xfrm>
            <a:off x="677334" y="1089891"/>
            <a:ext cx="8883915" cy="5426673"/>
          </a:xfrm>
        </p:spPr>
        <p:txBody>
          <a:bodyPr>
            <a:normAutofit fontScale="92500" lnSpcReduction="20000"/>
          </a:bodyPr>
          <a:lstStyle/>
          <a:p>
            <a:pPr marL="285750" indent="-285750">
              <a:buFont typeface="Arial" panose="020B0604020202020204" pitchFamily="34" charset="0"/>
              <a:buChar char="•"/>
            </a:pPr>
            <a:r>
              <a:rPr lang="pl-PL" dirty="0">
                <a:solidFill>
                  <a:schemeClr val="tx1"/>
                </a:solidFill>
              </a:rPr>
              <a:t>angażuje do ruchu ponad 600 mięśni (90%) naszego ciała,</a:t>
            </a:r>
          </a:p>
          <a:p>
            <a:pPr marL="285750" indent="-285750">
              <a:buFont typeface="Arial" panose="020B0604020202020204" pitchFamily="34" charset="0"/>
              <a:buChar char="•"/>
            </a:pPr>
            <a:r>
              <a:rPr lang="pl-PL" dirty="0">
                <a:solidFill>
                  <a:schemeClr val="tx1"/>
                </a:solidFill>
              </a:rPr>
              <a:t>powoduje spalanie kalorii od 400 do 800 kilokalorii w zależności od intensywności treningu oraz budowy i masy ciała,</a:t>
            </a:r>
          </a:p>
          <a:p>
            <a:pPr marL="285750" indent="-285750">
              <a:buFont typeface="Arial" panose="020B0604020202020204" pitchFamily="34" charset="0"/>
              <a:buChar char="•"/>
            </a:pPr>
            <a:r>
              <a:rPr lang="pl-PL" dirty="0">
                <a:solidFill>
                  <a:schemeClr val="tx1"/>
                </a:solidFill>
              </a:rPr>
              <a:t>odciąża stawy kończyn dolnych i kręgosłupa o ok. 5kg na każdy krok (28 ton/h) na płaskim terenie (odciąża wymienione struktury według niektórych źródeł aż o 26% ciężaru ciała).</a:t>
            </a:r>
          </a:p>
          <a:p>
            <a:pPr marL="285750" indent="-285750">
              <a:buFont typeface="Arial" panose="020B0604020202020204" pitchFamily="34" charset="0"/>
              <a:buChar char="•"/>
            </a:pPr>
            <a:r>
              <a:rPr lang="pl-PL" dirty="0">
                <a:solidFill>
                  <a:schemeClr val="tx1"/>
                </a:solidFill>
              </a:rPr>
              <a:t>jest to 30- 40% bardziej efektywny ruch od spaceru bez kijków,</a:t>
            </a:r>
          </a:p>
          <a:p>
            <a:pPr marL="285750" indent="-285750">
              <a:buFont typeface="Arial" panose="020B0604020202020204" pitchFamily="34" charset="0"/>
              <a:buChar char="•"/>
            </a:pPr>
            <a:r>
              <a:rPr lang="pl-PL" dirty="0">
                <a:solidFill>
                  <a:schemeClr val="tx1"/>
                </a:solidFill>
              </a:rPr>
              <a:t>ćwiczy jednocześnie siłę, wytrzymałość i koordynację,</a:t>
            </a:r>
          </a:p>
          <a:p>
            <a:pPr marL="285750" indent="-285750">
              <a:buFont typeface="Arial" panose="020B0604020202020204" pitchFamily="34" charset="0"/>
              <a:buChar char="•"/>
            </a:pPr>
            <a:r>
              <a:rPr lang="pl-PL" dirty="0">
                <a:solidFill>
                  <a:schemeClr val="tx1"/>
                </a:solidFill>
              </a:rPr>
              <a:t>usprawnia przepływ krwi w kończynach górnych i dolnych,</a:t>
            </a:r>
          </a:p>
          <a:p>
            <a:pPr marL="285750" indent="-285750">
              <a:buFont typeface="Arial" panose="020B0604020202020204" pitchFamily="34" charset="0"/>
              <a:buChar char="•"/>
            </a:pPr>
            <a:r>
              <a:rPr lang="pl-PL" dirty="0">
                <a:solidFill>
                  <a:schemeClr val="tx1"/>
                </a:solidFill>
              </a:rPr>
              <a:t>obniża spoczynkowe wartości ciśnienie krwi oraz tętna,</a:t>
            </a:r>
          </a:p>
          <a:p>
            <a:pPr marL="285750" indent="-285750">
              <a:buFont typeface="Arial" panose="020B0604020202020204" pitchFamily="34" charset="0"/>
              <a:buChar char="•"/>
            </a:pPr>
            <a:r>
              <a:rPr lang="pl-PL" dirty="0">
                <a:solidFill>
                  <a:schemeClr val="tx1"/>
                </a:solidFill>
              </a:rPr>
              <a:t>poprawia tolerancję glukozy, redukując zapotrzebowanie na insulinę,</a:t>
            </a:r>
          </a:p>
          <a:p>
            <a:pPr marL="285750" indent="-285750">
              <a:buFont typeface="Arial" panose="020B0604020202020204" pitchFamily="34" charset="0"/>
              <a:buChar char="•"/>
            </a:pPr>
            <a:r>
              <a:rPr lang="pl-PL" dirty="0">
                <a:solidFill>
                  <a:schemeClr val="tx1"/>
                </a:solidFill>
              </a:rPr>
              <a:t>obniża cholesterol – frakcja LDL – tzw. zły cholesterol, a zwiększa HDL,</a:t>
            </a:r>
          </a:p>
          <a:p>
            <a:pPr marL="285750" indent="-285750">
              <a:buFont typeface="Arial" panose="020B0604020202020204" pitchFamily="34" charset="0"/>
              <a:buChar char="•"/>
            </a:pPr>
            <a:r>
              <a:rPr lang="pl-PL" dirty="0">
                <a:solidFill>
                  <a:schemeClr val="tx1"/>
                </a:solidFill>
              </a:rPr>
              <a:t>redukuje wagę ciała aktywizując ruchowo osoby prowadzące siedzący tryb życia,</a:t>
            </a:r>
          </a:p>
          <a:p>
            <a:pPr marL="285750" indent="-285750">
              <a:buFont typeface="Arial" panose="020B0604020202020204" pitchFamily="34" charset="0"/>
              <a:buChar char="•"/>
            </a:pPr>
            <a:r>
              <a:rPr lang="pl-PL" dirty="0">
                <a:solidFill>
                  <a:schemeClr val="tx1"/>
                </a:solidFill>
              </a:rPr>
              <a:t>powoduje wzrost pochłaniania tlenu o 20-23 % wyższy niż w stosunku do marszu bez kijków,</a:t>
            </a:r>
          </a:p>
          <a:p>
            <a:pPr marL="285750" indent="-285750">
              <a:buFont typeface="Arial" panose="020B0604020202020204" pitchFamily="34" charset="0"/>
              <a:buChar char="•"/>
            </a:pPr>
            <a:r>
              <a:rPr lang="pl-PL" dirty="0">
                <a:solidFill>
                  <a:schemeClr val="tx1"/>
                </a:solidFill>
              </a:rPr>
              <a:t>Integruje, pobudza do wyjścia z domu, do poznania nowych ludzi.</a:t>
            </a:r>
          </a:p>
          <a:p>
            <a:r>
              <a:rPr lang="pl-PL" dirty="0">
                <a:solidFill>
                  <a:schemeClr val="tx1"/>
                </a:solidFill>
              </a:rPr>
              <a:t>Dzięki tym zaletą nordic walking zdobywa uznanie i wzbudza entuzjazm wśród lekarzy, fizjoterapeutów i innych zawodów związanych z promocją zdrowia. </a:t>
            </a:r>
          </a:p>
        </p:txBody>
      </p:sp>
      <p:pic>
        <p:nvPicPr>
          <p:cNvPr id="4" name="Obraz 3">
            <a:extLst>
              <a:ext uri="{FF2B5EF4-FFF2-40B4-BE49-F238E27FC236}">
                <a16:creationId xmlns:a16="http://schemas.microsoft.com/office/drawing/2014/main" id="{47852783-7556-4CB7-9224-85CD387FF3C1}"/>
              </a:ext>
            </a:extLst>
          </p:cNvPr>
          <p:cNvPicPr>
            <a:picLocks noChangeAspect="1"/>
          </p:cNvPicPr>
          <p:nvPr/>
        </p:nvPicPr>
        <p:blipFill rotWithShape="1">
          <a:blip r:embed="rId2">
            <a:extLst>
              <a:ext uri="{28A0092B-C50C-407E-A947-70E740481C1C}">
                <a14:useLocalDpi xmlns:a14="http://schemas.microsoft.com/office/drawing/2010/main" val="0"/>
              </a:ext>
            </a:extLst>
          </a:blip>
          <a:srcRect r="-3" b="9792"/>
          <a:stretch/>
        </p:blipFill>
        <p:spPr>
          <a:xfrm>
            <a:off x="10185752" y="136760"/>
            <a:ext cx="1954494" cy="1763061"/>
          </a:xfrm>
          <a:prstGeom prst="ellipse">
            <a:avLst/>
          </a:prstGeom>
          <a:ln>
            <a:noFill/>
          </a:ln>
          <a:effectLst>
            <a:softEdge rad="112500"/>
          </a:effectLst>
        </p:spPr>
      </p:pic>
    </p:spTree>
    <p:extLst>
      <p:ext uri="{BB962C8B-B14F-4D97-AF65-F5344CB8AC3E}">
        <p14:creationId xmlns:p14="http://schemas.microsoft.com/office/powerpoint/2010/main" val="2525577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7D769D-5C9A-4F04-9E64-3260F058EE4C}"/>
              </a:ext>
            </a:extLst>
          </p:cNvPr>
          <p:cNvSpPr>
            <a:spLocks noGrp="1"/>
          </p:cNvSpPr>
          <p:nvPr>
            <p:ph type="ctrTitle"/>
          </p:nvPr>
        </p:nvSpPr>
        <p:spPr>
          <a:xfrm>
            <a:off x="727970" y="-454076"/>
            <a:ext cx="8714710" cy="1646302"/>
          </a:xfrm>
        </p:spPr>
        <p:txBody>
          <a:bodyPr/>
          <a:lstStyle/>
          <a:p>
            <a:r>
              <a:rPr lang="pl-PL" sz="4000" dirty="0"/>
              <a:t>Wskazania i przeciwwskazania do NW</a:t>
            </a:r>
          </a:p>
        </p:txBody>
      </p:sp>
      <p:sp>
        <p:nvSpPr>
          <p:cNvPr id="3" name="Podtytuł 2">
            <a:extLst>
              <a:ext uri="{FF2B5EF4-FFF2-40B4-BE49-F238E27FC236}">
                <a16:creationId xmlns:a16="http://schemas.microsoft.com/office/drawing/2014/main" id="{A139523F-9FC1-4AA2-ADAD-379E9B79D7EB}"/>
              </a:ext>
            </a:extLst>
          </p:cNvPr>
          <p:cNvSpPr>
            <a:spLocks noGrp="1"/>
          </p:cNvSpPr>
          <p:nvPr>
            <p:ph type="subTitle" idx="1"/>
          </p:nvPr>
        </p:nvSpPr>
        <p:spPr>
          <a:xfrm>
            <a:off x="814610" y="1510114"/>
            <a:ext cx="6171130" cy="5217456"/>
          </a:xfrm>
        </p:spPr>
        <p:txBody>
          <a:bodyPr>
            <a:normAutofit fontScale="92500" lnSpcReduction="10000"/>
          </a:bodyPr>
          <a:lstStyle/>
          <a:p>
            <a:pPr algn="l"/>
            <a:r>
              <a:rPr lang="pl-PL" dirty="0">
                <a:solidFill>
                  <a:schemeClr val="tx1"/>
                </a:solidFill>
              </a:rPr>
              <a:t>Nordic walking znajduje zastosowanie w profilaktyce i usprawnianiu w wielu stanów patologicznych takich jak zespoły bólowe kręgosłupa, otyłość, stan po zawale serca, stan po udarze mózgu, choroba Parkinsona, zaburzenia krążenia tętniczego w kończynach dolnych, choroby reumatyczne i wielu innych.</a:t>
            </a:r>
          </a:p>
          <a:p>
            <a:pPr algn="l"/>
            <a:r>
              <a:rPr lang="pl-PL" dirty="0">
                <a:solidFill>
                  <a:schemeClr val="tx1"/>
                </a:solidFill>
              </a:rPr>
              <a:t>Świetnie działa jako rehabilitacja po urazach ortopedycznych i jako trening uzupełniający dla sportowców.</a:t>
            </a:r>
          </a:p>
          <a:p>
            <a:pPr algn="l"/>
            <a:endParaRPr lang="pl-PL" dirty="0">
              <a:solidFill>
                <a:schemeClr val="tx1"/>
              </a:solidFill>
            </a:endParaRPr>
          </a:p>
          <a:p>
            <a:pPr algn="l"/>
            <a:r>
              <a:rPr lang="pl-PL" dirty="0">
                <a:solidFill>
                  <a:schemeClr val="tx1"/>
                </a:solidFill>
              </a:rPr>
              <a:t>Przeciwwskazaniami natomiast są między innymi stany zdekompresowanej niewydolności krążeniowo-oddechowej, ostre zespoły bólowe po urazach, w przebiegu zmian zwyrodnieniowych lub zapalnych narządu ruchu, infekcje, choroby przebiegające z gorączką, niedokrwistość, niewydolność naczyń wieńcowych, zaawansowane deformacje.</a:t>
            </a:r>
          </a:p>
          <a:p>
            <a:pPr algn="l"/>
            <a:endParaRPr lang="pl-PL" b="1" u="sng" dirty="0">
              <a:solidFill>
                <a:schemeClr val="tx1"/>
              </a:solidFill>
            </a:endParaRPr>
          </a:p>
          <a:p>
            <a:pPr algn="l"/>
            <a:r>
              <a:rPr lang="pl-PL" b="1" u="sng" dirty="0">
                <a:solidFill>
                  <a:schemeClr val="tx1"/>
                </a:solidFill>
              </a:rPr>
              <a:t>Oczywiście, jeśli mamy problemy zdrowotne, powinniśmy skonsultować się z lekarzem.</a:t>
            </a:r>
          </a:p>
        </p:txBody>
      </p:sp>
      <p:pic>
        <p:nvPicPr>
          <p:cNvPr id="7" name="Obraz 6" descr="Obraz zawierający drzewo, trawa, zewnętrzne, pole&#10;&#10;Opis wygenerowany automatycznie">
            <a:extLst>
              <a:ext uri="{FF2B5EF4-FFF2-40B4-BE49-F238E27FC236}">
                <a16:creationId xmlns:a16="http://schemas.microsoft.com/office/drawing/2014/main" id="{C8655E4F-4BC4-4CF1-9163-D86D031B13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740" y="2515508"/>
            <a:ext cx="3256869" cy="4342492"/>
          </a:xfrm>
          <a:prstGeom prst="rect">
            <a:avLst/>
          </a:prstGeom>
        </p:spPr>
      </p:pic>
      <p:pic>
        <p:nvPicPr>
          <p:cNvPr id="5" name="Obraz 4">
            <a:extLst>
              <a:ext uri="{FF2B5EF4-FFF2-40B4-BE49-F238E27FC236}">
                <a16:creationId xmlns:a16="http://schemas.microsoft.com/office/drawing/2014/main" id="{C50DEC36-24F8-41B7-B410-C76654DF25C4}"/>
              </a:ext>
            </a:extLst>
          </p:cNvPr>
          <p:cNvPicPr>
            <a:picLocks noChangeAspect="1"/>
          </p:cNvPicPr>
          <p:nvPr/>
        </p:nvPicPr>
        <p:blipFill rotWithShape="1">
          <a:blip r:embed="rId3">
            <a:extLst>
              <a:ext uri="{28A0092B-C50C-407E-A947-70E740481C1C}">
                <a14:useLocalDpi xmlns:a14="http://schemas.microsoft.com/office/drawing/2010/main" val="0"/>
              </a:ext>
            </a:extLst>
          </a:blip>
          <a:srcRect r="-3" b="9792"/>
          <a:stretch/>
        </p:blipFill>
        <p:spPr>
          <a:xfrm>
            <a:off x="10185752" y="136760"/>
            <a:ext cx="1954494" cy="1763061"/>
          </a:xfrm>
          <a:prstGeom prst="ellipse">
            <a:avLst/>
          </a:prstGeom>
          <a:ln>
            <a:noFill/>
          </a:ln>
          <a:effectLst>
            <a:softEdge rad="112500"/>
          </a:effectLst>
        </p:spPr>
      </p:pic>
    </p:spTree>
    <p:extLst>
      <p:ext uri="{BB962C8B-B14F-4D97-AF65-F5344CB8AC3E}">
        <p14:creationId xmlns:p14="http://schemas.microsoft.com/office/powerpoint/2010/main" val="3317079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EAEBA3-C9F6-4390-B313-32FB83C5B5B5}"/>
              </a:ext>
            </a:extLst>
          </p:cNvPr>
          <p:cNvSpPr>
            <a:spLocks noGrp="1"/>
          </p:cNvSpPr>
          <p:nvPr>
            <p:ph type="ctrTitle"/>
          </p:nvPr>
        </p:nvSpPr>
        <p:spPr>
          <a:xfrm>
            <a:off x="1240737" y="157979"/>
            <a:ext cx="7766936" cy="756421"/>
          </a:xfrm>
        </p:spPr>
        <p:txBody>
          <a:bodyPr/>
          <a:lstStyle/>
          <a:p>
            <a:pPr algn="ctr"/>
            <a:r>
              <a:rPr lang="pl-PL" dirty="0"/>
              <a:t>Dobór sprzętu </a:t>
            </a:r>
          </a:p>
        </p:txBody>
      </p:sp>
      <p:sp>
        <p:nvSpPr>
          <p:cNvPr id="3" name="Podtytuł 2">
            <a:extLst>
              <a:ext uri="{FF2B5EF4-FFF2-40B4-BE49-F238E27FC236}">
                <a16:creationId xmlns:a16="http://schemas.microsoft.com/office/drawing/2014/main" id="{A8F9D008-4235-463F-8DE7-E341B7203A65}"/>
              </a:ext>
            </a:extLst>
          </p:cNvPr>
          <p:cNvSpPr>
            <a:spLocks noGrp="1"/>
          </p:cNvSpPr>
          <p:nvPr>
            <p:ph type="subTitle" idx="1"/>
          </p:nvPr>
        </p:nvSpPr>
        <p:spPr>
          <a:xfrm>
            <a:off x="616686" y="1109978"/>
            <a:ext cx="9037467" cy="5346240"/>
          </a:xfrm>
        </p:spPr>
        <p:txBody>
          <a:bodyPr>
            <a:normAutofit fontScale="70000" lnSpcReduction="20000"/>
          </a:bodyPr>
          <a:lstStyle/>
          <a:p>
            <a:pPr algn="l"/>
            <a:r>
              <a:rPr lang="pl-PL" dirty="0">
                <a:solidFill>
                  <a:schemeClr val="tx1"/>
                </a:solidFill>
              </a:rPr>
              <a:t>Do uprawiania Nordic Walking potrzebne są specjalnie zaprojektowane kijki, które służą do odpychania się w czasie marszu. </a:t>
            </a:r>
          </a:p>
          <a:p>
            <a:pPr algn="l"/>
            <a:r>
              <a:rPr lang="pl-PL" dirty="0">
                <a:solidFill>
                  <a:schemeClr val="tx1"/>
                </a:solidFill>
              </a:rPr>
              <a:t>Kijki posiadają specjalną „rękawiczkę”, dzięki której łatwiej jest je utrzymać w dłoni i przenosić obciążenia z dolnej części tułowia. Przy zakupie należy upewnić się czy kijki rzeczywiście przeznaczone są do marszów Nordic Walking. </a:t>
            </a:r>
          </a:p>
          <a:p>
            <a:pPr algn="l"/>
            <a:r>
              <a:rPr lang="pl-PL" dirty="0">
                <a:solidFill>
                  <a:schemeClr val="tx1"/>
                </a:solidFill>
              </a:rPr>
              <a:t>Często bowiem mylone są, nawet przez sprzedawców, z kijami trekkingowymi, które nie nadają się do stosowania techniki Nordic Walking. </a:t>
            </a:r>
          </a:p>
          <a:p>
            <a:pPr algn="l"/>
            <a:r>
              <a:rPr lang="pl-PL" dirty="0">
                <a:solidFill>
                  <a:schemeClr val="tx1"/>
                </a:solidFill>
              </a:rPr>
              <a:t>Kije do uprawiania Nordic Walking, chociaż podobne na pierwszy rzut oka, różnią się od kijów narciarskich czy trekkingowych – muszą być proste i mieć odpowiednio wyprofilowaną smukłą rączkę. Jej integralną częścią jest rękawiczka ze specjalnym otworem na kciuk, w którą wsuwamy dłoń. Pozwala ona utrzymać kij w odpowiedniej pozycji, a gdy podczas marszu się go puszcza – nie upada na ziemię. </a:t>
            </a:r>
          </a:p>
          <a:p>
            <a:pPr algn="l"/>
            <a:r>
              <a:rPr lang="pl-PL" dirty="0">
                <a:solidFill>
                  <a:schemeClr val="tx1"/>
                </a:solidFill>
              </a:rPr>
              <a:t>Zakończenie kija powinno być ostre i metalowe, dzięki czemu łatwiej  będzie wbijać się w podłoże.</a:t>
            </a:r>
          </a:p>
          <a:p>
            <a:pPr algn="l"/>
            <a:r>
              <a:rPr lang="pl-PL" dirty="0">
                <a:solidFill>
                  <a:schemeClr val="tx1"/>
                </a:solidFill>
              </a:rPr>
              <a:t>Kijki do marszu muszą mieć długość dopasowaną do wzrostu - ręka zaciśnięta na rączce kija zgięta w łokciu powinna tworzyć z podłożem kąt prosty. Jeśli nie możemy dobrać kijów ,,na żywo’’, użyjmy podstawowego współczynnik 0,68, który mnożymy przez wzrost.</a:t>
            </a:r>
          </a:p>
          <a:p>
            <a:pPr algn="l"/>
            <a:r>
              <a:rPr lang="pl-PL" dirty="0">
                <a:solidFill>
                  <a:schemeClr val="tx1"/>
                </a:solidFill>
              </a:rPr>
              <a:t>Kije do NW wykonuje się:</a:t>
            </a:r>
          </a:p>
          <a:p>
            <a:pPr marL="285750" indent="-285750" algn="l">
              <a:buFont typeface="Arial" panose="020B0604020202020204" pitchFamily="34" charset="0"/>
              <a:buChar char="•"/>
            </a:pPr>
            <a:r>
              <a:rPr lang="pl-PL" dirty="0">
                <a:solidFill>
                  <a:schemeClr val="tx1"/>
                </a:solidFill>
              </a:rPr>
              <a:t>ze stopów aluminium,</a:t>
            </a:r>
          </a:p>
          <a:p>
            <a:pPr marL="285750" indent="-285750" algn="l">
              <a:buFont typeface="Arial" panose="020B0604020202020204" pitchFamily="34" charset="0"/>
              <a:buChar char="•"/>
            </a:pPr>
            <a:r>
              <a:rPr lang="pl-PL" dirty="0">
                <a:solidFill>
                  <a:schemeClr val="tx1"/>
                </a:solidFill>
              </a:rPr>
              <a:t>Z włókna węglowego, </a:t>
            </a:r>
          </a:p>
          <a:p>
            <a:pPr marL="285750" indent="-285750" algn="l">
              <a:buFont typeface="Arial" panose="020B0604020202020204" pitchFamily="34" charset="0"/>
              <a:buChar char="•"/>
            </a:pPr>
            <a:r>
              <a:rPr lang="pl-PL" dirty="0">
                <a:solidFill>
                  <a:schemeClr val="tx1"/>
                </a:solidFill>
              </a:rPr>
              <a:t>Z włókna szklanego,</a:t>
            </a:r>
          </a:p>
          <a:p>
            <a:pPr marL="285750" indent="-285750" algn="l">
              <a:buFont typeface="Arial" panose="020B0604020202020204" pitchFamily="34" charset="0"/>
              <a:buChar char="•"/>
            </a:pPr>
            <a:r>
              <a:rPr lang="pl-PL" dirty="0">
                <a:solidFill>
                  <a:schemeClr val="tx1"/>
                </a:solidFill>
              </a:rPr>
              <a:t>Z mieszanek włókna węglowego i szklanego. </a:t>
            </a:r>
          </a:p>
          <a:p>
            <a:pPr algn="l"/>
            <a:r>
              <a:rPr lang="pl-PL" dirty="0">
                <a:solidFill>
                  <a:schemeClr val="tx1"/>
                </a:solidFill>
              </a:rPr>
              <a:t>Wyróżniamy w budowie kijów rękawiczki (pasek) wypinane i niewypinane oraz groty </a:t>
            </a:r>
          </a:p>
          <a:p>
            <a:pPr algn="l"/>
            <a:r>
              <a:rPr lang="pl-PL" dirty="0">
                <a:solidFill>
                  <a:schemeClr val="tx1"/>
                </a:solidFill>
              </a:rPr>
              <a:t>ostre zakończone i zadarte jak pazur oraz groty widiowe ścięte.</a:t>
            </a:r>
          </a:p>
        </p:txBody>
      </p:sp>
      <p:pic>
        <p:nvPicPr>
          <p:cNvPr id="5" name="Obraz 4">
            <a:extLst>
              <a:ext uri="{FF2B5EF4-FFF2-40B4-BE49-F238E27FC236}">
                <a16:creationId xmlns:a16="http://schemas.microsoft.com/office/drawing/2014/main" id="{88E2EF1A-00B6-4248-AF74-091BCCC3C0DE}"/>
              </a:ext>
            </a:extLst>
          </p:cNvPr>
          <p:cNvPicPr>
            <a:picLocks noChangeAspect="1"/>
          </p:cNvPicPr>
          <p:nvPr/>
        </p:nvPicPr>
        <p:blipFill rotWithShape="1">
          <a:blip r:embed="rId2">
            <a:extLst>
              <a:ext uri="{28A0092B-C50C-407E-A947-70E740481C1C}">
                <a14:useLocalDpi xmlns:a14="http://schemas.microsoft.com/office/drawing/2010/main" val="0"/>
              </a:ext>
            </a:extLst>
          </a:blip>
          <a:srcRect r="-3" b="9792"/>
          <a:stretch/>
        </p:blipFill>
        <p:spPr>
          <a:xfrm>
            <a:off x="10185752" y="136760"/>
            <a:ext cx="1954494" cy="1763061"/>
          </a:xfrm>
          <a:prstGeom prst="ellipse">
            <a:avLst/>
          </a:prstGeom>
          <a:ln>
            <a:noFill/>
          </a:ln>
          <a:effectLst>
            <a:softEdge rad="112500"/>
          </a:effectLst>
        </p:spPr>
      </p:pic>
      <p:pic>
        <p:nvPicPr>
          <p:cNvPr id="6" name="Obraz 5" descr="Obraz zawierający trawa, drzewo, zewnętrzne, osoba&#10;&#10;Opis wygenerowany automatycznie">
            <a:extLst>
              <a:ext uri="{FF2B5EF4-FFF2-40B4-BE49-F238E27FC236}">
                <a16:creationId xmlns:a16="http://schemas.microsoft.com/office/drawing/2014/main" id="{E3C68B44-499B-4B87-8FDC-2595958F9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4141" y="4184842"/>
            <a:ext cx="1703532" cy="2271376"/>
          </a:xfrm>
          <a:prstGeom prst="rect">
            <a:avLst/>
          </a:prstGeom>
        </p:spPr>
      </p:pic>
    </p:spTree>
    <p:extLst>
      <p:ext uri="{BB962C8B-B14F-4D97-AF65-F5344CB8AC3E}">
        <p14:creationId xmlns:p14="http://schemas.microsoft.com/office/powerpoint/2010/main" val="2060649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7C3697-AD4D-4B22-B6A9-8DF792C5F388}"/>
              </a:ext>
            </a:extLst>
          </p:cNvPr>
          <p:cNvSpPr>
            <a:spLocks noGrp="1"/>
          </p:cNvSpPr>
          <p:nvPr>
            <p:ph type="ctrTitle"/>
          </p:nvPr>
        </p:nvSpPr>
        <p:spPr>
          <a:xfrm>
            <a:off x="1187471" y="390617"/>
            <a:ext cx="7766936" cy="845998"/>
          </a:xfrm>
        </p:spPr>
        <p:txBody>
          <a:bodyPr/>
          <a:lstStyle/>
          <a:p>
            <a:r>
              <a:rPr lang="pl-PL" dirty="0"/>
              <a:t>Technika Nordic Walking</a:t>
            </a:r>
          </a:p>
        </p:txBody>
      </p:sp>
      <p:sp>
        <p:nvSpPr>
          <p:cNvPr id="3" name="Podtytuł 2">
            <a:extLst>
              <a:ext uri="{FF2B5EF4-FFF2-40B4-BE49-F238E27FC236}">
                <a16:creationId xmlns:a16="http://schemas.microsoft.com/office/drawing/2014/main" id="{EAE5A790-E028-4F0A-ADE5-E007215F1F9E}"/>
              </a:ext>
            </a:extLst>
          </p:cNvPr>
          <p:cNvSpPr>
            <a:spLocks noGrp="1"/>
          </p:cNvSpPr>
          <p:nvPr>
            <p:ph type="subTitle" idx="1"/>
          </p:nvPr>
        </p:nvSpPr>
        <p:spPr>
          <a:xfrm>
            <a:off x="1187471" y="1651246"/>
            <a:ext cx="7766936" cy="4537117"/>
          </a:xfrm>
        </p:spPr>
        <p:txBody>
          <a:bodyPr>
            <a:normAutofit fontScale="85000" lnSpcReduction="10000"/>
          </a:bodyPr>
          <a:lstStyle/>
          <a:p>
            <a:pPr algn="l"/>
            <a:r>
              <a:rPr lang="pl-PL" dirty="0">
                <a:solidFill>
                  <a:schemeClr val="tx1"/>
                </a:solidFill>
              </a:rPr>
              <a:t>Technika marszu jest też pewnym połączeniem marszu tradycyjnego (bez użycia kijów) z techniką jazdy na nartach biegowych – odpychania się</a:t>
            </a:r>
          </a:p>
          <a:p>
            <a:pPr algn="l"/>
            <a:r>
              <a:rPr lang="pl-PL" dirty="0">
                <a:solidFill>
                  <a:schemeClr val="tx1"/>
                </a:solidFill>
              </a:rPr>
              <a:t>od podłoża. </a:t>
            </a:r>
          </a:p>
          <a:p>
            <a:pPr algn="l"/>
            <a:r>
              <a:rPr lang="pl-PL" dirty="0">
                <a:solidFill>
                  <a:schemeClr val="tx1"/>
                </a:solidFill>
              </a:rPr>
              <a:t>O poprawności techniki marszu Nordic Walking decyduje prawidłowe</a:t>
            </a:r>
          </a:p>
          <a:p>
            <a:pPr algn="l"/>
            <a:r>
              <a:rPr lang="pl-PL" dirty="0">
                <a:solidFill>
                  <a:schemeClr val="tx1"/>
                </a:solidFill>
              </a:rPr>
              <a:t>wbijanie kijków. Przebieg ruchu - jeśli wykonany jest on prawidłowo - jest dynamiczny i harmonijny.</a:t>
            </a:r>
          </a:p>
          <a:p>
            <a:pPr algn="l"/>
            <a:r>
              <a:rPr lang="pl-PL" b="1" dirty="0">
                <a:solidFill>
                  <a:schemeClr val="tx1"/>
                </a:solidFill>
              </a:rPr>
              <a:t>Technika podstawowa </a:t>
            </a:r>
            <a:r>
              <a:rPr lang="pl-PL" dirty="0">
                <a:solidFill>
                  <a:schemeClr val="tx1"/>
                </a:solidFill>
              </a:rPr>
              <a:t>polega na odepchnięciu się na kijach z linii bioder, trzymamy kije w rękach.</a:t>
            </a:r>
          </a:p>
          <a:p>
            <a:pPr algn="l"/>
            <a:r>
              <a:rPr lang="pl-PL" b="1" dirty="0">
                <a:solidFill>
                  <a:schemeClr val="tx1"/>
                </a:solidFill>
              </a:rPr>
              <a:t>Technika klasyczna </a:t>
            </a:r>
            <a:r>
              <a:rPr lang="pl-PL" dirty="0">
                <a:solidFill>
                  <a:schemeClr val="tx1"/>
                </a:solidFill>
              </a:rPr>
              <a:t>polega na wydłużeniu kroku, odbiciu oraz za linią bioder wypuszczeniu z dłoni kija.</a:t>
            </a:r>
          </a:p>
          <a:p>
            <a:pPr algn="l"/>
            <a:endParaRPr lang="pl-PL" dirty="0">
              <a:solidFill>
                <a:schemeClr val="tx1"/>
              </a:solidFill>
            </a:endParaRPr>
          </a:p>
          <a:p>
            <a:pPr algn="l"/>
            <a:r>
              <a:rPr lang="pl-PL" u="sng" dirty="0">
                <a:solidFill>
                  <a:schemeClr val="tx1"/>
                </a:solidFill>
              </a:rPr>
              <a:t>PAMIĘTAJ, JEŚLI CHCESZ ZYSKAĆ JAK NAJWIĘCEJ ZALET Z MARSZU Z KIJAMI WYBIERAJ ŚCIEŻKI Z MIĘKKIM PODŁOŻEM.</a:t>
            </a:r>
          </a:p>
          <a:p>
            <a:pPr algn="l"/>
            <a:r>
              <a:rPr lang="pl-PL" u="sng" dirty="0">
                <a:solidFill>
                  <a:schemeClr val="tx1"/>
                </a:solidFill>
              </a:rPr>
              <a:t>Lepsze wbicie kija, efektywniejsze odepchnięcie zapewni działanie prozdrowotne.</a:t>
            </a:r>
          </a:p>
          <a:p>
            <a:pPr algn="l"/>
            <a:r>
              <a:rPr lang="pl-PL" u="sng" dirty="0">
                <a:solidFill>
                  <a:schemeClr val="tx1"/>
                </a:solidFill>
              </a:rPr>
              <a:t>Asfaltowi, betonowi etc. Mówimy stanowcze NIE !!!</a:t>
            </a:r>
          </a:p>
        </p:txBody>
      </p:sp>
      <p:pic>
        <p:nvPicPr>
          <p:cNvPr id="4" name="Obraz 3">
            <a:extLst>
              <a:ext uri="{FF2B5EF4-FFF2-40B4-BE49-F238E27FC236}">
                <a16:creationId xmlns:a16="http://schemas.microsoft.com/office/drawing/2014/main" id="{4B67E66E-E56B-43A8-A792-02123A53D909}"/>
              </a:ext>
            </a:extLst>
          </p:cNvPr>
          <p:cNvPicPr>
            <a:picLocks noChangeAspect="1"/>
          </p:cNvPicPr>
          <p:nvPr/>
        </p:nvPicPr>
        <p:blipFill rotWithShape="1">
          <a:blip r:embed="rId2">
            <a:extLst>
              <a:ext uri="{28A0092B-C50C-407E-A947-70E740481C1C}">
                <a14:useLocalDpi xmlns:a14="http://schemas.microsoft.com/office/drawing/2010/main" val="0"/>
              </a:ext>
            </a:extLst>
          </a:blip>
          <a:srcRect r="-3" b="9792"/>
          <a:stretch/>
        </p:blipFill>
        <p:spPr>
          <a:xfrm>
            <a:off x="10185752" y="136760"/>
            <a:ext cx="1954494" cy="1763061"/>
          </a:xfrm>
          <a:prstGeom prst="ellipse">
            <a:avLst/>
          </a:prstGeom>
          <a:ln>
            <a:noFill/>
          </a:ln>
          <a:effectLst>
            <a:softEdge rad="112500"/>
          </a:effectLst>
        </p:spPr>
      </p:pic>
    </p:spTree>
    <p:extLst>
      <p:ext uri="{BB962C8B-B14F-4D97-AF65-F5344CB8AC3E}">
        <p14:creationId xmlns:p14="http://schemas.microsoft.com/office/powerpoint/2010/main" val="1245009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2D9701-CF63-483D-8872-633C697829B1}"/>
              </a:ext>
            </a:extLst>
          </p:cNvPr>
          <p:cNvSpPr>
            <a:spLocks noGrp="1"/>
          </p:cNvSpPr>
          <p:nvPr>
            <p:ph type="title"/>
          </p:nvPr>
        </p:nvSpPr>
        <p:spPr>
          <a:xfrm>
            <a:off x="286718" y="168675"/>
            <a:ext cx="8596668" cy="736683"/>
          </a:xfrm>
        </p:spPr>
        <p:txBody>
          <a:bodyPr/>
          <a:lstStyle/>
          <a:p>
            <a:pPr algn="ctr"/>
            <a:r>
              <a:rPr lang="pl-PL" dirty="0"/>
              <a:t>Szczegóły techniki</a:t>
            </a:r>
          </a:p>
        </p:txBody>
      </p:sp>
      <p:sp>
        <p:nvSpPr>
          <p:cNvPr id="3" name="Symbol zastępczy tekstu 2">
            <a:extLst>
              <a:ext uri="{FF2B5EF4-FFF2-40B4-BE49-F238E27FC236}">
                <a16:creationId xmlns:a16="http://schemas.microsoft.com/office/drawing/2014/main" id="{833FFAAB-43D3-46B9-A040-9BC2E68FC1AD}"/>
              </a:ext>
            </a:extLst>
          </p:cNvPr>
          <p:cNvSpPr>
            <a:spLocks noGrp="1"/>
          </p:cNvSpPr>
          <p:nvPr>
            <p:ph type="body" idx="1"/>
          </p:nvPr>
        </p:nvSpPr>
        <p:spPr>
          <a:xfrm>
            <a:off x="615192" y="1171687"/>
            <a:ext cx="8596668" cy="4240821"/>
          </a:xfrm>
        </p:spPr>
        <p:txBody>
          <a:bodyPr>
            <a:normAutofit fontScale="92500" lnSpcReduction="10000"/>
          </a:bodyPr>
          <a:lstStyle/>
          <a:p>
            <a:r>
              <a:rPr lang="pl-PL" dirty="0">
                <a:solidFill>
                  <a:schemeClr val="tx1"/>
                </a:solidFill>
              </a:rPr>
              <a:t>• naprzemienna praca ramion i nóg w rytmie marszowym, </a:t>
            </a:r>
          </a:p>
          <a:p>
            <a:r>
              <a:rPr lang="pl-PL" dirty="0">
                <a:solidFill>
                  <a:schemeClr val="tx1"/>
                </a:solidFill>
              </a:rPr>
              <a:t>• obszerna praca ramion podkreślająca minięcie stawem łokciowym biodra w płaszczyźnie strzałkowej,</a:t>
            </a:r>
          </a:p>
          <a:p>
            <a:r>
              <a:rPr lang="pl-PL" dirty="0">
                <a:solidFill>
                  <a:schemeClr val="tx1"/>
                </a:solidFill>
              </a:rPr>
              <a:t>• odpychanie się kijami podczas naprzemiennej pracy ramion w płaszczyźnie strzałkowej następuje w przód i w tył, a nie na boki,</a:t>
            </a:r>
          </a:p>
          <a:p>
            <a:r>
              <a:rPr lang="pl-PL" dirty="0">
                <a:solidFill>
                  <a:schemeClr val="tx1"/>
                </a:solidFill>
              </a:rPr>
              <a:t>• wymaga się, aby staw łokciowy mijał biodra na tyle, aby między ramieniem, a plecami pojawił się prześwit,</a:t>
            </a:r>
          </a:p>
          <a:p>
            <a:r>
              <a:rPr lang="pl-PL" dirty="0">
                <a:solidFill>
                  <a:schemeClr val="tx1"/>
                </a:solidFill>
              </a:rPr>
              <a:t>• kończyny górne proste w stawie łokciowym,</a:t>
            </a:r>
          </a:p>
          <a:p>
            <a:r>
              <a:rPr lang="pl-PL" dirty="0">
                <a:solidFill>
                  <a:schemeClr val="tx1"/>
                </a:solidFill>
              </a:rPr>
              <a:t>• pochylanie ciała w przód względem podłoża do 45 stopni,</a:t>
            </a:r>
          </a:p>
          <a:p>
            <a:r>
              <a:rPr lang="pl-PL" dirty="0">
                <a:solidFill>
                  <a:schemeClr val="tx1"/>
                </a:solidFill>
              </a:rPr>
              <a:t>• z przodu dłoń jest zaciśnięta na rękojeści kija, za biodrem rozluźniona,</a:t>
            </a:r>
          </a:p>
          <a:p>
            <a:r>
              <a:rPr lang="pl-PL" dirty="0">
                <a:solidFill>
                  <a:schemeClr val="tx1"/>
                </a:solidFill>
              </a:rPr>
              <a:t>• aktywne odepchnięcie podczas pracy kijem,</a:t>
            </a:r>
          </a:p>
          <a:p>
            <a:r>
              <a:rPr lang="pl-PL" dirty="0">
                <a:solidFill>
                  <a:schemeClr val="tx1"/>
                </a:solidFill>
              </a:rPr>
              <a:t>• długi, płaski krok.</a:t>
            </a:r>
          </a:p>
          <a:p>
            <a:endParaRPr lang="pl-PL" dirty="0">
              <a:solidFill>
                <a:schemeClr val="tx1"/>
              </a:solidFill>
            </a:endParaRPr>
          </a:p>
          <a:p>
            <a:endParaRPr lang="pl-PL" dirty="0"/>
          </a:p>
        </p:txBody>
      </p:sp>
      <p:pic>
        <p:nvPicPr>
          <p:cNvPr id="2050" name="Picture 2" descr="Fundacja Promocji Rekreacji &quot;KIM&quot;">
            <a:extLst>
              <a:ext uri="{FF2B5EF4-FFF2-40B4-BE49-F238E27FC236}">
                <a16:creationId xmlns:a16="http://schemas.microsoft.com/office/drawing/2014/main" id="{13CB7A60-2453-480A-9871-CD8B146891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5100" y="4610549"/>
            <a:ext cx="2962874" cy="2151525"/>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a:extLst>
              <a:ext uri="{FF2B5EF4-FFF2-40B4-BE49-F238E27FC236}">
                <a16:creationId xmlns:a16="http://schemas.microsoft.com/office/drawing/2014/main" id="{8E213CBA-5AF3-47F8-B271-0A1171210E76}"/>
              </a:ext>
            </a:extLst>
          </p:cNvPr>
          <p:cNvPicPr>
            <a:picLocks noChangeAspect="1"/>
          </p:cNvPicPr>
          <p:nvPr/>
        </p:nvPicPr>
        <p:blipFill rotWithShape="1">
          <a:blip r:embed="rId3">
            <a:extLst>
              <a:ext uri="{28A0092B-C50C-407E-A947-70E740481C1C}">
                <a14:useLocalDpi xmlns:a14="http://schemas.microsoft.com/office/drawing/2010/main" val="0"/>
              </a:ext>
            </a:extLst>
          </a:blip>
          <a:srcRect r="-3" b="9792"/>
          <a:stretch/>
        </p:blipFill>
        <p:spPr>
          <a:xfrm>
            <a:off x="10185752" y="136760"/>
            <a:ext cx="1954494" cy="1763061"/>
          </a:xfrm>
          <a:prstGeom prst="ellipse">
            <a:avLst/>
          </a:prstGeom>
          <a:ln>
            <a:noFill/>
          </a:ln>
          <a:effectLst>
            <a:softEdge rad="112500"/>
          </a:effectLst>
        </p:spPr>
      </p:pic>
    </p:spTree>
    <p:extLst>
      <p:ext uri="{BB962C8B-B14F-4D97-AF65-F5344CB8AC3E}">
        <p14:creationId xmlns:p14="http://schemas.microsoft.com/office/powerpoint/2010/main" val="3322232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1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ytuł 1">
            <a:extLst>
              <a:ext uri="{FF2B5EF4-FFF2-40B4-BE49-F238E27FC236}">
                <a16:creationId xmlns:a16="http://schemas.microsoft.com/office/drawing/2014/main" id="{A6EB47E2-A5CF-45ED-9D71-EBA3B4A5B4D8}"/>
              </a:ext>
            </a:extLst>
          </p:cNvPr>
          <p:cNvSpPr>
            <a:spLocks noGrp="1"/>
          </p:cNvSpPr>
          <p:nvPr>
            <p:ph type="ctrTitle"/>
          </p:nvPr>
        </p:nvSpPr>
        <p:spPr>
          <a:xfrm>
            <a:off x="2427153" y="471517"/>
            <a:ext cx="5418666" cy="1371107"/>
          </a:xfrm>
        </p:spPr>
        <p:txBody>
          <a:bodyPr vert="horz" lIns="91440" tIns="45720" rIns="91440" bIns="45720" rtlCol="0" anchor="t">
            <a:normAutofit/>
          </a:bodyPr>
          <a:lstStyle/>
          <a:p>
            <a:pPr algn="l"/>
            <a:r>
              <a:rPr lang="en-US" sz="3600" dirty="0"/>
              <a:t>Trening Nordic Walking</a:t>
            </a:r>
          </a:p>
        </p:txBody>
      </p:sp>
      <p:sp>
        <p:nvSpPr>
          <p:cNvPr id="3" name="Podtytuł 2">
            <a:extLst>
              <a:ext uri="{FF2B5EF4-FFF2-40B4-BE49-F238E27FC236}">
                <a16:creationId xmlns:a16="http://schemas.microsoft.com/office/drawing/2014/main" id="{7B4AF8C9-0772-4DF0-8599-410E0491ADFF}"/>
              </a:ext>
            </a:extLst>
          </p:cNvPr>
          <p:cNvSpPr>
            <a:spLocks noGrp="1"/>
          </p:cNvSpPr>
          <p:nvPr>
            <p:ph type="subTitle" idx="1"/>
          </p:nvPr>
        </p:nvSpPr>
        <p:spPr>
          <a:xfrm>
            <a:off x="677335" y="2160589"/>
            <a:ext cx="3734868" cy="3880773"/>
          </a:xfrm>
        </p:spPr>
        <p:txBody>
          <a:bodyPr vert="horz" lIns="91440" tIns="45720" rIns="91440" bIns="45720" rtlCol="0">
            <a:normAutofit/>
          </a:bodyPr>
          <a:lstStyle/>
          <a:p>
            <a:pPr algn="l"/>
            <a:r>
              <a:rPr lang="en-US" dirty="0">
                <a:solidFill>
                  <a:schemeClr val="tx1"/>
                </a:solidFill>
              </a:rPr>
              <a:t>Trening składa się z trzech części, które muszą zostać wykonane, aby móc mówić o pełnej i prawidłowo przeprowadzonej jednostce treningowej.</a:t>
            </a:r>
          </a:p>
          <a:p>
            <a:pPr marL="285750" indent="-285750" algn="l">
              <a:buFont typeface="Wingdings 3" charset="2"/>
              <a:buChar char=""/>
            </a:pPr>
            <a:r>
              <a:rPr lang="en-US" dirty="0">
                <a:solidFill>
                  <a:schemeClr val="tx1"/>
                </a:solidFill>
              </a:rPr>
              <a:t>Rozgrzewka</a:t>
            </a:r>
            <a:r>
              <a:rPr lang="pl-PL" dirty="0">
                <a:solidFill>
                  <a:schemeClr val="tx1"/>
                </a:solidFill>
              </a:rPr>
              <a:t> (10-15 min)</a:t>
            </a:r>
            <a:r>
              <a:rPr lang="en-US" dirty="0">
                <a:solidFill>
                  <a:schemeClr val="tx1"/>
                </a:solidFill>
              </a:rPr>
              <a:t>,</a:t>
            </a:r>
          </a:p>
          <a:p>
            <a:pPr marL="285750" indent="-285750" algn="l">
              <a:buFont typeface="Wingdings 3" charset="2"/>
              <a:buChar char=""/>
            </a:pPr>
            <a:r>
              <a:rPr lang="en-US" dirty="0">
                <a:solidFill>
                  <a:schemeClr val="tx1"/>
                </a:solidFill>
              </a:rPr>
              <a:t>trening właściwy</a:t>
            </a:r>
            <a:r>
              <a:rPr lang="pl-PL" dirty="0">
                <a:solidFill>
                  <a:schemeClr val="tx1"/>
                </a:solidFill>
              </a:rPr>
              <a:t> (60-70 min)</a:t>
            </a:r>
            <a:r>
              <a:rPr lang="en-US" dirty="0">
                <a:solidFill>
                  <a:schemeClr val="tx1"/>
                </a:solidFill>
              </a:rPr>
              <a:t>,</a:t>
            </a:r>
          </a:p>
          <a:p>
            <a:pPr marL="285750" indent="-285750" algn="l">
              <a:buFont typeface="Wingdings 3" charset="2"/>
              <a:buChar char=""/>
            </a:pPr>
            <a:r>
              <a:rPr lang="en-US" dirty="0">
                <a:solidFill>
                  <a:schemeClr val="tx1"/>
                </a:solidFill>
              </a:rPr>
              <a:t>Rozciąganie</a:t>
            </a:r>
            <a:r>
              <a:rPr lang="pl-PL" dirty="0">
                <a:solidFill>
                  <a:schemeClr val="tx1"/>
                </a:solidFill>
              </a:rPr>
              <a:t> (10-15 min)</a:t>
            </a:r>
            <a:r>
              <a:rPr lang="en-US" dirty="0">
                <a:solidFill>
                  <a:schemeClr val="tx1"/>
                </a:solidFill>
              </a:rPr>
              <a:t>.</a:t>
            </a:r>
          </a:p>
          <a:p>
            <a:pPr algn="l">
              <a:buFont typeface="Wingdings 3" charset="2"/>
              <a:buChar char=""/>
            </a:pPr>
            <a:endParaRPr lang="en-US" dirty="0">
              <a:solidFill>
                <a:schemeClr val="tx1">
                  <a:lumMod val="75000"/>
                  <a:lumOff val="25000"/>
                </a:schemeClr>
              </a:solidFill>
            </a:endParaRPr>
          </a:p>
        </p:txBody>
      </p:sp>
      <p:pic>
        <p:nvPicPr>
          <p:cNvPr id="6" name="Obraz 5" descr="Obraz zawierający trawa, zewnętrzne, osoba, młode&#10;&#10;Opis wygenerowany automatycznie">
            <a:extLst>
              <a:ext uri="{FF2B5EF4-FFF2-40B4-BE49-F238E27FC236}">
                <a16:creationId xmlns:a16="http://schemas.microsoft.com/office/drawing/2014/main" id="{39A51044-823C-4707-AB58-D2D45536FB65}"/>
              </a:ext>
            </a:extLst>
          </p:cNvPr>
          <p:cNvPicPr>
            <a:picLocks noChangeAspect="1"/>
          </p:cNvPicPr>
          <p:nvPr/>
        </p:nvPicPr>
        <p:blipFill rotWithShape="1">
          <a:blip r:embed="rId2">
            <a:extLst>
              <a:ext uri="{28A0092B-C50C-407E-A947-70E740481C1C}">
                <a14:useLocalDpi xmlns:a14="http://schemas.microsoft.com/office/drawing/2010/main" val="0"/>
              </a:ext>
            </a:extLst>
          </a:blip>
          <a:srcRect l="2769" r="1" b="1"/>
          <a:stretch/>
        </p:blipFill>
        <p:spPr>
          <a:xfrm>
            <a:off x="4866910" y="1553238"/>
            <a:ext cx="4415050" cy="3882362"/>
          </a:xfrm>
          <a:prstGeom prst="rect">
            <a:avLst/>
          </a:prstGeom>
        </p:spPr>
      </p:pic>
      <p:pic>
        <p:nvPicPr>
          <p:cNvPr id="22" name="Obraz 21">
            <a:extLst>
              <a:ext uri="{FF2B5EF4-FFF2-40B4-BE49-F238E27FC236}">
                <a16:creationId xmlns:a16="http://schemas.microsoft.com/office/drawing/2014/main" id="{B11237BB-3685-4469-B99E-9DD6ED8CA101}"/>
              </a:ext>
            </a:extLst>
          </p:cNvPr>
          <p:cNvPicPr>
            <a:picLocks noChangeAspect="1"/>
          </p:cNvPicPr>
          <p:nvPr/>
        </p:nvPicPr>
        <p:blipFill rotWithShape="1">
          <a:blip r:embed="rId3">
            <a:extLst>
              <a:ext uri="{28A0092B-C50C-407E-A947-70E740481C1C}">
                <a14:useLocalDpi xmlns:a14="http://schemas.microsoft.com/office/drawing/2010/main" val="0"/>
              </a:ext>
            </a:extLst>
          </a:blip>
          <a:srcRect r="-3" b="9792"/>
          <a:stretch/>
        </p:blipFill>
        <p:spPr>
          <a:xfrm>
            <a:off x="10185752" y="136760"/>
            <a:ext cx="1954494" cy="1763061"/>
          </a:xfrm>
          <a:prstGeom prst="ellipse">
            <a:avLst/>
          </a:prstGeom>
          <a:ln>
            <a:noFill/>
          </a:ln>
          <a:effectLst>
            <a:softEdge rad="112500"/>
          </a:effectLst>
        </p:spPr>
      </p:pic>
    </p:spTree>
    <p:extLst>
      <p:ext uri="{BB962C8B-B14F-4D97-AF65-F5344CB8AC3E}">
        <p14:creationId xmlns:p14="http://schemas.microsoft.com/office/powerpoint/2010/main" val="4023556166"/>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171</TotalTime>
  <Words>2212</Words>
  <Application>Microsoft Office PowerPoint</Application>
  <PresentationFormat>Panoramiczny</PresentationFormat>
  <Paragraphs>132</Paragraphs>
  <Slides>16</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16</vt:i4>
      </vt:variant>
    </vt:vector>
  </HeadingPairs>
  <TitlesOfParts>
    <vt:vector size="20" baseType="lpstr">
      <vt:lpstr>Arial</vt:lpstr>
      <vt:lpstr>Trebuchet MS</vt:lpstr>
      <vt:lpstr>Wingdings 3</vt:lpstr>
      <vt:lpstr>Faseta</vt:lpstr>
      <vt:lpstr>Prezentacja programu PowerPoint</vt:lpstr>
      <vt:lpstr>Prowadzący warsztaty Przemysław Stupnowicz</vt:lpstr>
      <vt:lpstr>HISTORIA NORDIC WALKING</vt:lpstr>
      <vt:lpstr>Najważniejsze zalety Nordic Walking</vt:lpstr>
      <vt:lpstr>Wskazania i przeciwwskazania do NW</vt:lpstr>
      <vt:lpstr>Dobór sprzętu </vt:lpstr>
      <vt:lpstr>Technika Nordic Walking</vt:lpstr>
      <vt:lpstr>Szczegóły techniki</vt:lpstr>
      <vt:lpstr>Trening Nordic Walking</vt:lpstr>
      <vt:lpstr>Rozgrzewka</vt:lpstr>
      <vt:lpstr>Trening właściwy (część główna)</vt:lpstr>
      <vt:lpstr>Rozciąganie</vt:lpstr>
      <vt:lpstr>Prezentacja programu PowerPoint</vt:lpstr>
      <vt:lpstr>Bezpieczeństwo na zajęciach</vt:lpstr>
      <vt:lpstr>Kije Bungy Pump</vt:lpstr>
      <vt:lpstr>Dziękuję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Stefan Cichosz</dc:creator>
  <cp:lastModifiedBy>Stefan Cichosz</cp:lastModifiedBy>
  <cp:revision>28</cp:revision>
  <cp:lastPrinted>2021-03-02T05:58:43Z</cp:lastPrinted>
  <dcterms:created xsi:type="dcterms:W3CDTF">2020-12-08T19:06:17Z</dcterms:created>
  <dcterms:modified xsi:type="dcterms:W3CDTF">2022-05-01T10:48:53Z</dcterms:modified>
</cp:coreProperties>
</file>